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78" r:id="rId3"/>
    <p:sldId id="280" r:id="rId4"/>
    <p:sldId id="281" r:id="rId5"/>
    <p:sldId id="282" r:id="rId6"/>
    <p:sldId id="283" r:id="rId7"/>
    <p:sldId id="284" r:id="rId8"/>
    <p:sldId id="286" r:id="rId9"/>
    <p:sldId id="288" r:id="rId10"/>
    <p:sldId id="272" r:id="rId11"/>
    <p:sldId id="259" r:id="rId12"/>
    <p:sldId id="263" r:id="rId13"/>
    <p:sldId id="264" r:id="rId14"/>
    <p:sldId id="292" r:id="rId15"/>
    <p:sldId id="274" r:id="rId16"/>
    <p:sldId id="273" r:id="rId17"/>
    <p:sldId id="275" r:id="rId18"/>
    <p:sldId id="276" r:id="rId19"/>
    <p:sldId id="277" r:id="rId20"/>
    <p:sldId id="291" r:id="rId21"/>
    <p:sldId id="261" r:id="rId2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5C940E-6A05-082D-08A0-C737F9603595}" name="Herrero Rodriguez, Sara Josefa" initials="HRSJ" userId="S::sjherrero@mapa.es::9b646a0e-c408-4096-94ce-b1efadf83a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5D"/>
    <a:srgbClr val="ACA606"/>
    <a:srgbClr val="BED681"/>
    <a:srgbClr val="EC1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957719-519F-44C4-BFD7-DBB49E968571}" v="65" dt="2023-04-11T15:17:07.04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3" autoAdjust="0"/>
    <p:restoredTop sz="93098" autoAdjust="0"/>
  </p:normalViewPr>
  <p:slideViewPr>
    <p:cSldViewPr>
      <p:cViewPr varScale="1">
        <p:scale>
          <a:sx n="63" d="100"/>
          <a:sy n="63" d="100"/>
        </p:scale>
        <p:origin x="582" y="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131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FC1872-A7D6-427C-8129-25A1D4EBD81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7293041-CF7B-4ADB-966B-305C1194185A}">
      <dgm:prSet phldrT="[Texto]" custT="1"/>
      <dgm:spPr>
        <a:xfrm>
          <a:off x="156198" y="32241"/>
          <a:ext cx="3024000" cy="32472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300" b="1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Resiliencia y Competitividad</a:t>
          </a:r>
          <a:endParaRPr lang="es-ES" sz="2300" b="1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gm:t>
    </dgm:pt>
    <dgm:pt modelId="{BDD9926F-27D3-40C2-9FD4-422490C58F44}" type="parTrans" cxnId="{A07A49C8-C0F0-45B6-A0D0-1BA06059AC02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44AF2452-041C-4EA6-B663-CA640907822B}" type="sibTrans" cxnId="{A07A49C8-C0F0-45B6-A0D0-1BA06059AC02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D31A7C7D-8D33-4645-B69D-A6A835C17D53}">
      <dgm:prSet phldrT="[Texto]" custT="1"/>
      <dgm:spPr>
        <a:xfrm>
          <a:off x="164604" y="1405575"/>
          <a:ext cx="3024000" cy="32472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300" b="1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Calidad y Cadena Alimentaria</a:t>
          </a:r>
          <a:endParaRPr lang="es-ES" sz="2300" b="1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gm:t>
    </dgm:pt>
    <dgm:pt modelId="{074A94B9-13E5-4660-B2B8-9C1ED35C9B04}" type="parTrans" cxnId="{DF4F34D0-7BD0-43E2-9597-363EB11BDEFD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80060700-B780-400A-B14C-E206F581D87D}" type="sibTrans" cxnId="{DF4F34D0-7BD0-43E2-9597-363EB11BDEFD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D1C5B27B-DE39-485C-B6AA-49DCF5A1F972}">
      <dgm:prSet phldrT="[Texto]" custT="1"/>
      <dgm:spPr>
        <a:xfrm>
          <a:off x="216000" y="3593891"/>
          <a:ext cx="3024000" cy="32472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300" b="1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Dinamización Rural</a:t>
          </a:r>
          <a:endParaRPr lang="es-ES" sz="2300" b="1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gm:t>
    </dgm:pt>
    <dgm:pt modelId="{044F0524-D480-4286-A054-0AB0756B9859}" type="parTrans" cxnId="{1553072F-CED3-4AAF-8CCE-C55F1E013160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890EBF82-50EB-4594-800D-117EF31B9D2B}" type="sibTrans" cxnId="{1553072F-CED3-4AAF-8CCE-C55F1E013160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61553615-0EB6-4A9E-9CED-88EC64EC0C45}">
      <dgm:prSet custT="1"/>
      <dgm:spPr>
        <a:xfrm>
          <a:off x="0" y="206394"/>
          <a:ext cx="4320000" cy="11781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Aumentar la competitividad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C3297B46-0B45-4396-9F6F-03FB9188208E}" type="parTrans" cxnId="{9AA0B52B-4793-4A26-89AF-799E71859F3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AF95E098-A6FE-4C01-8296-9543FD0C7E5B}" type="sibTrans" cxnId="{9AA0B52B-4793-4A26-89AF-799E71859F3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C73631F5-3409-4FE6-92AE-447419E13494}">
      <dgm:prSet custT="1"/>
      <dgm:spPr>
        <a:xfrm>
          <a:off x="0" y="206394"/>
          <a:ext cx="4320000" cy="11781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Garantizar una renta justa a los agricultores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D263ECFE-E373-471C-9999-87FD63DCD3B3}" type="parTrans" cxnId="{2554F1A4-3440-4506-A27C-9FFAD718A335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87FEB10A-06AF-4D6B-834B-1283F1BD6C7D}" type="sibTrans" cxnId="{2554F1A4-3440-4506-A27C-9FFAD718A335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D8F49B83-103A-4D87-91FD-F89C1B388C0F}">
      <dgm:prSet custT="1"/>
      <dgm:spPr>
        <a:xfrm>
          <a:off x="0" y="206394"/>
          <a:ext cx="4320000" cy="11781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Mejorar la posición de los agricultores en la cadena alimentaria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A4D81765-A716-46F2-BA2A-BC5A485DDD7C}" type="parTrans" cxnId="{6ACEDE64-2410-4DAE-9A18-C57B315D29E2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B9B19DF5-4FF9-49CB-B99E-C5DD34DF0487}" type="sibTrans" cxnId="{6ACEDE64-2410-4DAE-9A18-C57B315D29E2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5F6407F0-4FC3-42C1-9A7F-DA8C1E160BCD}">
      <dgm:prSet custT="1"/>
      <dgm:spPr>
        <a:xfrm>
          <a:off x="216000" y="2609831"/>
          <a:ext cx="3024000" cy="32472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ES" sz="2300" b="1" dirty="0">
              <a:solidFill>
                <a:sysClr val="window" lastClr="FFFFFF"/>
              </a:solidFill>
              <a:latin typeface="DINPro-Regular"/>
              <a:ea typeface="+mn-ea"/>
              <a:cs typeface="Helvetica" panose="020B0604020202020204" pitchFamily="34" charset="0"/>
            </a:rPr>
            <a:t>Mujeres</a:t>
          </a:r>
        </a:p>
      </dgm:t>
    </dgm:pt>
    <dgm:pt modelId="{580CC917-703B-4195-A0BF-E8EAD2EB0713}" type="parTrans" cxnId="{8F49E891-D8A3-4370-8C5E-32F9C3712D4D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0429DD40-054A-4DF4-83A0-FE394F53FBCB}" type="sibTrans" cxnId="{8F49E891-D8A3-4370-8C5E-32F9C3712D4D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42FF2F58-E44D-48C2-B07F-A6550F7A91DC}">
      <dgm:prSet custT="1"/>
      <dgm:spPr>
        <a:xfrm>
          <a:off x="0" y="1597556"/>
          <a:ext cx="4320000" cy="952875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Mejorar la posición de los agricultores en la cadena alimentaria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E01D79DD-5107-42AA-8D54-9931CA572253}" type="parTrans" cxnId="{B64C5859-9A1F-443D-AC64-7BC86080A42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F4314B2F-5DDE-4585-9991-DEBF22FDED41}" type="sibTrans" cxnId="{B64C5859-9A1F-443D-AC64-7BC86080A42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32B90D66-330C-4F80-97C4-F46DB7C82443}">
      <dgm:prSet custT="1"/>
      <dgm:spPr>
        <a:xfrm>
          <a:off x="0" y="1597556"/>
          <a:ext cx="4320000" cy="952875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Proteger la calidad alimentaria y sanitaria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AA103175-DEE2-4932-B111-00900018CEFF}" type="parTrans" cxnId="{82CD0E2B-E293-403B-B392-A2CC16D1B0F5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F2AC2722-2956-4128-8AF2-4398F883D943}" type="sibTrans" cxnId="{82CD0E2B-E293-403B-B392-A2CC16D1B0F5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6310D304-91C0-4DA1-9410-4685CC99BAAD}">
      <dgm:prSet custT="1"/>
      <dgm:spPr>
        <a:xfrm>
          <a:off x="0" y="2772191"/>
          <a:ext cx="4320000" cy="7623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Mantener zonas rurales dinámicas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38F2A3B6-13AC-4901-99B1-03215CD12E0F}" type="parTrans" cxnId="{CF29DD0E-BD8F-46F1-9599-9D54DCD651AA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66950862-133A-42B7-B66D-EFC35FE37895}" type="sibTrans" cxnId="{CF29DD0E-BD8F-46F1-9599-9D54DCD651AA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11584E38-71A1-452E-BF82-628B8FD2DDAD}">
      <dgm:prSet custT="1"/>
      <dgm:spPr>
        <a:xfrm>
          <a:off x="0" y="2772191"/>
          <a:ext cx="4320000" cy="7623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Apoyar el relevo generacional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F6215E4B-D31D-4E27-96EF-DC4B23961A23}" type="parTrans" cxnId="{808F5A5E-B3D4-4127-BB91-FBC498559D10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0E71256C-3487-4521-93E9-89A1EED95848}" type="sibTrans" cxnId="{808F5A5E-B3D4-4127-BB91-FBC498559D10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95DD0F35-2867-41BF-81D4-EE1D27C2F1E8}">
      <dgm:prSet custT="1"/>
      <dgm:spPr>
        <a:xfrm>
          <a:off x="0" y="3733967"/>
          <a:ext cx="4320000" cy="528412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Mantener zonas rurales dinámicas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BD519C4F-7ADD-4A00-BF27-CB8D25202B04}" type="parTrans" cxnId="{1FB36669-12F0-4005-B015-0F49A4094C8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5693935B-62F7-436A-AF42-980CE23FC5DD}" type="sibTrans" cxnId="{1FB36669-12F0-4005-B015-0F49A4094C8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FC9D1B35-FCD2-4F7B-A724-68DA05C69171}">
      <dgm:prSet custT="1"/>
      <dgm:spPr>
        <a:xfrm>
          <a:off x="0" y="3733967"/>
          <a:ext cx="4320000" cy="528412"/>
        </a:xfr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Apoyar el relevo generacional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525B3A66-2387-4859-9077-31A7FBC1E0DA}" type="parTrans" cxnId="{0017D2BC-BC15-48CE-B844-DB35FFBF9322}">
      <dgm:prSet/>
      <dgm:spPr/>
      <dgm:t>
        <a:bodyPr/>
        <a:lstStyle/>
        <a:p>
          <a:endParaRPr lang="es-ES" sz="1800"/>
        </a:p>
      </dgm:t>
    </dgm:pt>
    <dgm:pt modelId="{585FEB38-E841-4EDA-B1A0-229A97F2DEF9}" type="sibTrans" cxnId="{0017D2BC-BC15-48CE-B844-DB35FFBF9322}">
      <dgm:prSet/>
      <dgm:spPr/>
      <dgm:t>
        <a:bodyPr/>
        <a:lstStyle/>
        <a:p>
          <a:endParaRPr lang="es-ES" sz="1800"/>
        </a:p>
      </dgm:t>
    </dgm:pt>
    <dgm:pt modelId="{A4824B6F-F93F-4CB2-B2D6-9C27A041E611}" type="pres">
      <dgm:prSet presAssocID="{CDFC1872-A7D6-427C-8129-25A1D4EBD8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D6C23E9-6E8C-4174-8690-627A2E243162}" type="pres">
      <dgm:prSet presAssocID="{C7293041-CF7B-4ADB-966B-305C1194185A}" presName="parentLin" presStyleCnt="0"/>
      <dgm:spPr/>
    </dgm:pt>
    <dgm:pt modelId="{A02BC29B-B271-4703-9C42-56EC98F23248}" type="pres">
      <dgm:prSet presAssocID="{C7293041-CF7B-4ADB-966B-305C1194185A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4F012648-F220-4ED4-9722-455A7018D2E0}" type="pres">
      <dgm:prSet presAssocID="{C7293041-CF7B-4ADB-966B-305C1194185A}" presName="parentText" presStyleLbl="node1" presStyleIdx="0" presStyleCnt="4" custScaleX="108292" custScaleY="241514" custLinFactNeighborX="-27686" custLinFactNeighborY="-95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BA5F40-180E-4371-ABDB-86E23F489700}" type="pres">
      <dgm:prSet presAssocID="{C7293041-CF7B-4ADB-966B-305C1194185A}" presName="negativeSpace" presStyleCnt="0"/>
      <dgm:spPr/>
    </dgm:pt>
    <dgm:pt modelId="{5C921D0C-683D-418D-9B76-3B6329822687}" type="pres">
      <dgm:prSet presAssocID="{C7293041-CF7B-4ADB-966B-305C1194185A}" presName="childText" presStyleLbl="conFgAcc1" presStyleIdx="0" presStyleCnt="4" custLinFactNeighborX="684" custLinFactNeighborY="146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C985C0-2674-4B10-8D5C-68EA08C84414}" type="pres">
      <dgm:prSet presAssocID="{44AF2452-041C-4EA6-B663-CA640907822B}" presName="spaceBetweenRectangles" presStyleCnt="0"/>
      <dgm:spPr/>
    </dgm:pt>
    <dgm:pt modelId="{9E4F2A3E-F638-4533-9569-FF9ABE1F60A5}" type="pres">
      <dgm:prSet presAssocID="{D31A7C7D-8D33-4645-B69D-A6A835C17D53}" presName="parentLin" presStyleCnt="0"/>
      <dgm:spPr/>
    </dgm:pt>
    <dgm:pt modelId="{D2BDF3C4-5DB8-42FA-B84E-E36516789AD5}" type="pres">
      <dgm:prSet presAssocID="{D31A7C7D-8D33-4645-B69D-A6A835C17D53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39D11F28-DBD2-498E-883A-3A81BDBF9FB4}" type="pres">
      <dgm:prSet presAssocID="{D31A7C7D-8D33-4645-B69D-A6A835C17D53}" presName="parentText" presStyleLbl="node1" presStyleIdx="1" presStyleCnt="4" custScaleX="108292" custScaleY="280565" custLinFactNeighborX="-23794" custLinFactNeighborY="-912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D156F3-709A-45E6-A34F-AA898ACEAB11}" type="pres">
      <dgm:prSet presAssocID="{D31A7C7D-8D33-4645-B69D-A6A835C17D53}" presName="negativeSpace" presStyleCnt="0"/>
      <dgm:spPr/>
    </dgm:pt>
    <dgm:pt modelId="{9AA2126F-70C7-4575-BB96-B99C4CC85E45}" type="pres">
      <dgm:prSet presAssocID="{D31A7C7D-8D33-4645-B69D-A6A835C17D53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7C71BD-0581-4816-8060-B3AB428BC517}" type="pres">
      <dgm:prSet presAssocID="{80060700-B780-400A-B14C-E206F581D87D}" presName="spaceBetweenRectangles" presStyleCnt="0"/>
      <dgm:spPr/>
    </dgm:pt>
    <dgm:pt modelId="{D8C44380-2EC9-4863-B459-DA8CD4C5CF8A}" type="pres">
      <dgm:prSet presAssocID="{5F6407F0-4FC3-42C1-9A7F-DA8C1E160BCD}" presName="parentLin" presStyleCnt="0"/>
      <dgm:spPr/>
    </dgm:pt>
    <dgm:pt modelId="{07314209-CED0-4860-9F1D-3B1150EEE423}" type="pres">
      <dgm:prSet presAssocID="{5F6407F0-4FC3-42C1-9A7F-DA8C1E160BCD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670ACEE5-74D7-44A0-A750-62D1B254052E}" type="pres">
      <dgm:prSet presAssocID="{5F6407F0-4FC3-42C1-9A7F-DA8C1E160BCD}" presName="parentText" presStyleLbl="node1" presStyleIdx="2" presStyleCnt="4" custScaleX="108292" custScaleY="17226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359B76-1385-4054-867A-3AEF7FCB1BC9}" type="pres">
      <dgm:prSet presAssocID="{5F6407F0-4FC3-42C1-9A7F-DA8C1E160BCD}" presName="negativeSpace" presStyleCnt="0"/>
      <dgm:spPr/>
    </dgm:pt>
    <dgm:pt modelId="{85AFB6E4-6F63-4D78-9F88-21826B8FE8A0}" type="pres">
      <dgm:prSet presAssocID="{5F6407F0-4FC3-42C1-9A7F-DA8C1E160BC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9F0DC8-CE01-49F5-9A89-6C2466D03E10}" type="pres">
      <dgm:prSet presAssocID="{0429DD40-054A-4DF4-83A0-FE394F53FBCB}" presName="spaceBetweenRectangles" presStyleCnt="0"/>
      <dgm:spPr/>
    </dgm:pt>
    <dgm:pt modelId="{2DB96A04-1B9C-4B62-9249-2A957AE96D2C}" type="pres">
      <dgm:prSet presAssocID="{D1C5B27B-DE39-485C-B6AA-49DCF5A1F972}" presName="parentLin" presStyleCnt="0"/>
      <dgm:spPr/>
    </dgm:pt>
    <dgm:pt modelId="{B8F190FF-9094-4361-BA63-2E8475A79241}" type="pres">
      <dgm:prSet presAssocID="{D1C5B27B-DE39-485C-B6AA-49DCF5A1F972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FD763702-2B17-4E12-A5C0-A841C1EF8381}" type="pres">
      <dgm:prSet presAssocID="{D1C5B27B-DE39-485C-B6AA-49DCF5A1F972}" presName="parentText" presStyleLbl="node1" presStyleIdx="3" presStyleCnt="4" custScaleX="108292" custScaleY="15529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6665DE-8B42-4904-AD04-CEDABFF5BC7B}" type="pres">
      <dgm:prSet presAssocID="{D1C5B27B-DE39-485C-B6AA-49DCF5A1F972}" presName="negativeSpace" presStyleCnt="0"/>
      <dgm:spPr/>
    </dgm:pt>
    <dgm:pt modelId="{FA145062-D9F2-47AC-B385-4614796D6B75}" type="pres">
      <dgm:prSet presAssocID="{D1C5B27B-DE39-485C-B6AA-49DCF5A1F972}" presName="childText" presStyleLbl="conFgAcc1" presStyleIdx="3" presStyleCnt="4" custLinFactNeighborX="-814" custLinFactNeighborY="-1372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9E91C012-6284-4178-B390-6934D52C4EDD}" type="presOf" srcId="{D1C5B27B-DE39-485C-B6AA-49DCF5A1F972}" destId="{FD763702-2B17-4E12-A5C0-A841C1EF8381}" srcOrd="1" destOrd="0" presId="urn:microsoft.com/office/officeart/2005/8/layout/list1"/>
    <dgm:cxn modelId="{02E6E515-50EA-4773-890D-1B59D9267159}" type="presOf" srcId="{D8F49B83-103A-4D87-91FD-F89C1B388C0F}" destId="{5C921D0C-683D-418D-9B76-3B6329822687}" srcOrd="0" destOrd="2" presId="urn:microsoft.com/office/officeart/2005/8/layout/list1"/>
    <dgm:cxn modelId="{CF29DD0E-BD8F-46F1-9599-9D54DCD651AA}" srcId="{5F6407F0-4FC3-42C1-9A7F-DA8C1E160BCD}" destId="{6310D304-91C0-4DA1-9410-4685CC99BAAD}" srcOrd="0" destOrd="0" parTransId="{38F2A3B6-13AC-4901-99B1-03215CD12E0F}" sibTransId="{66950862-133A-42B7-B66D-EFC35FE37895}"/>
    <dgm:cxn modelId="{F97C34ED-FC3E-4F62-A5E6-4B36CA869C41}" type="presOf" srcId="{61553615-0EB6-4A9E-9CED-88EC64EC0C45}" destId="{5C921D0C-683D-418D-9B76-3B6329822687}" srcOrd="0" destOrd="0" presId="urn:microsoft.com/office/officeart/2005/8/layout/list1"/>
    <dgm:cxn modelId="{15BEAE36-95EF-452B-9FE6-36B04B4CA8A7}" type="presOf" srcId="{D31A7C7D-8D33-4645-B69D-A6A835C17D53}" destId="{39D11F28-DBD2-498E-883A-3A81BDBF9FB4}" srcOrd="1" destOrd="0" presId="urn:microsoft.com/office/officeart/2005/8/layout/list1"/>
    <dgm:cxn modelId="{6ACEDE64-2410-4DAE-9A18-C57B315D29E2}" srcId="{C7293041-CF7B-4ADB-966B-305C1194185A}" destId="{D8F49B83-103A-4D87-91FD-F89C1B388C0F}" srcOrd="2" destOrd="0" parTransId="{A4D81765-A716-46F2-BA2A-BC5A485DDD7C}" sibTransId="{B9B19DF5-4FF9-49CB-B99E-C5DD34DF0487}"/>
    <dgm:cxn modelId="{A07A49C8-C0F0-45B6-A0D0-1BA06059AC02}" srcId="{CDFC1872-A7D6-427C-8129-25A1D4EBD810}" destId="{C7293041-CF7B-4ADB-966B-305C1194185A}" srcOrd="0" destOrd="0" parTransId="{BDD9926F-27D3-40C2-9FD4-422490C58F44}" sibTransId="{44AF2452-041C-4EA6-B663-CA640907822B}"/>
    <dgm:cxn modelId="{13CF936A-8A90-4169-8225-8C47D22C81C6}" type="presOf" srcId="{6310D304-91C0-4DA1-9410-4685CC99BAAD}" destId="{85AFB6E4-6F63-4D78-9F88-21826B8FE8A0}" srcOrd="0" destOrd="0" presId="urn:microsoft.com/office/officeart/2005/8/layout/list1"/>
    <dgm:cxn modelId="{224966FA-DF0F-46EB-98E8-7BA1E690D82F}" type="presOf" srcId="{95DD0F35-2867-41BF-81D4-EE1D27C2F1E8}" destId="{FA145062-D9F2-47AC-B385-4614796D6B75}" srcOrd="0" destOrd="0" presId="urn:microsoft.com/office/officeart/2005/8/layout/list1"/>
    <dgm:cxn modelId="{B64C5859-9A1F-443D-AC64-7BC86080A424}" srcId="{D31A7C7D-8D33-4645-B69D-A6A835C17D53}" destId="{42FF2F58-E44D-48C2-B07F-A6550F7A91DC}" srcOrd="0" destOrd="0" parTransId="{E01D79DD-5107-42AA-8D54-9931CA572253}" sibTransId="{F4314B2F-5DDE-4585-9991-DEBF22FDED41}"/>
    <dgm:cxn modelId="{1FB36669-12F0-4005-B015-0F49A4094C84}" srcId="{D1C5B27B-DE39-485C-B6AA-49DCF5A1F972}" destId="{95DD0F35-2867-41BF-81D4-EE1D27C2F1E8}" srcOrd="0" destOrd="0" parTransId="{BD519C4F-7ADD-4A00-BF27-CB8D25202B04}" sibTransId="{5693935B-62F7-436A-AF42-980CE23FC5DD}"/>
    <dgm:cxn modelId="{2554F1A4-3440-4506-A27C-9FFAD718A335}" srcId="{C7293041-CF7B-4ADB-966B-305C1194185A}" destId="{C73631F5-3409-4FE6-92AE-447419E13494}" srcOrd="1" destOrd="0" parTransId="{D263ECFE-E373-471C-9999-87FD63DCD3B3}" sibTransId="{87FEB10A-06AF-4D6B-834B-1283F1BD6C7D}"/>
    <dgm:cxn modelId="{E9722C09-2676-405C-B9BB-BB8BDA5666BC}" type="presOf" srcId="{C7293041-CF7B-4ADB-966B-305C1194185A}" destId="{4F012648-F220-4ED4-9722-455A7018D2E0}" srcOrd="1" destOrd="0" presId="urn:microsoft.com/office/officeart/2005/8/layout/list1"/>
    <dgm:cxn modelId="{4963F1E8-8834-41AC-9A55-2940AE5A0871}" type="presOf" srcId="{11584E38-71A1-452E-BF82-628B8FD2DDAD}" destId="{85AFB6E4-6F63-4D78-9F88-21826B8FE8A0}" srcOrd="0" destOrd="1" presId="urn:microsoft.com/office/officeart/2005/8/layout/list1"/>
    <dgm:cxn modelId="{3C0E9384-5FF3-42E7-B531-60947A876144}" type="presOf" srcId="{D1C5B27B-DE39-485C-B6AA-49DCF5A1F972}" destId="{B8F190FF-9094-4361-BA63-2E8475A79241}" srcOrd="0" destOrd="0" presId="urn:microsoft.com/office/officeart/2005/8/layout/list1"/>
    <dgm:cxn modelId="{589067FF-8F73-4FAA-95C4-194A2DAC1168}" type="presOf" srcId="{5F6407F0-4FC3-42C1-9A7F-DA8C1E160BCD}" destId="{07314209-CED0-4860-9F1D-3B1150EEE423}" srcOrd="0" destOrd="0" presId="urn:microsoft.com/office/officeart/2005/8/layout/list1"/>
    <dgm:cxn modelId="{99D2BA13-67CC-4AAE-BD38-1EABCE3188EF}" type="presOf" srcId="{C7293041-CF7B-4ADB-966B-305C1194185A}" destId="{A02BC29B-B271-4703-9C42-56EC98F23248}" srcOrd="0" destOrd="0" presId="urn:microsoft.com/office/officeart/2005/8/layout/list1"/>
    <dgm:cxn modelId="{0BB797ED-5B59-47B3-8D0D-D7070A7A610D}" type="presOf" srcId="{CDFC1872-A7D6-427C-8129-25A1D4EBD810}" destId="{A4824B6F-F93F-4CB2-B2D6-9C27A041E611}" srcOrd="0" destOrd="0" presId="urn:microsoft.com/office/officeart/2005/8/layout/list1"/>
    <dgm:cxn modelId="{4F407F30-BD22-4AF3-8507-1F8DF0DFEEC2}" type="presOf" srcId="{42FF2F58-E44D-48C2-B07F-A6550F7A91DC}" destId="{9AA2126F-70C7-4575-BB96-B99C4CC85E45}" srcOrd="0" destOrd="0" presId="urn:microsoft.com/office/officeart/2005/8/layout/list1"/>
    <dgm:cxn modelId="{808F5A5E-B3D4-4127-BB91-FBC498559D10}" srcId="{5F6407F0-4FC3-42C1-9A7F-DA8C1E160BCD}" destId="{11584E38-71A1-452E-BF82-628B8FD2DDAD}" srcOrd="1" destOrd="0" parTransId="{F6215E4B-D31D-4E27-96EF-DC4B23961A23}" sibTransId="{0E71256C-3487-4521-93E9-89A1EED95848}"/>
    <dgm:cxn modelId="{AD7883BF-CE4E-43CC-AD29-F2A24FF1D12B}" type="presOf" srcId="{D31A7C7D-8D33-4645-B69D-A6A835C17D53}" destId="{D2BDF3C4-5DB8-42FA-B84E-E36516789AD5}" srcOrd="0" destOrd="0" presId="urn:microsoft.com/office/officeart/2005/8/layout/list1"/>
    <dgm:cxn modelId="{DF4F34D0-7BD0-43E2-9597-363EB11BDEFD}" srcId="{CDFC1872-A7D6-427C-8129-25A1D4EBD810}" destId="{D31A7C7D-8D33-4645-B69D-A6A835C17D53}" srcOrd="1" destOrd="0" parTransId="{074A94B9-13E5-4660-B2B8-9C1ED35C9B04}" sibTransId="{80060700-B780-400A-B14C-E206F581D87D}"/>
    <dgm:cxn modelId="{46AEDA76-8726-41B1-98B9-9E28303EA3B1}" type="presOf" srcId="{5F6407F0-4FC3-42C1-9A7F-DA8C1E160BCD}" destId="{670ACEE5-74D7-44A0-A750-62D1B254052E}" srcOrd="1" destOrd="0" presId="urn:microsoft.com/office/officeart/2005/8/layout/list1"/>
    <dgm:cxn modelId="{82CD0E2B-E293-403B-B392-A2CC16D1B0F5}" srcId="{D31A7C7D-8D33-4645-B69D-A6A835C17D53}" destId="{32B90D66-330C-4F80-97C4-F46DB7C82443}" srcOrd="1" destOrd="0" parTransId="{AA103175-DEE2-4932-B111-00900018CEFF}" sibTransId="{F2AC2722-2956-4128-8AF2-4398F883D943}"/>
    <dgm:cxn modelId="{AA3623DC-0DDC-4660-A24A-3F46478D35FC}" type="presOf" srcId="{FC9D1B35-FCD2-4F7B-A724-68DA05C69171}" destId="{FA145062-D9F2-47AC-B385-4614796D6B75}" srcOrd="0" destOrd="1" presId="urn:microsoft.com/office/officeart/2005/8/layout/list1"/>
    <dgm:cxn modelId="{1553072F-CED3-4AAF-8CCE-C55F1E013160}" srcId="{CDFC1872-A7D6-427C-8129-25A1D4EBD810}" destId="{D1C5B27B-DE39-485C-B6AA-49DCF5A1F972}" srcOrd="3" destOrd="0" parTransId="{044F0524-D480-4286-A054-0AB0756B9859}" sibTransId="{890EBF82-50EB-4594-800D-117EF31B9D2B}"/>
    <dgm:cxn modelId="{75E3D691-EC4A-4982-B614-BC3773070759}" type="presOf" srcId="{32B90D66-330C-4F80-97C4-F46DB7C82443}" destId="{9AA2126F-70C7-4575-BB96-B99C4CC85E45}" srcOrd="0" destOrd="1" presId="urn:microsoft.com/office/officeart/2005/8/layout/list1"/>
    <dgm:cxn modelId="{8F49E891-D8A3-4370-8C5E-32F9C3712D4D}" srcId="{CDFC1872-A7D6-427C-8129-25A1D4EBD810}" destId="{5F6407F0-4FC3-42C1-9A7F-DA8C1E160BCD}" srcOrd="2" destOrd="0" parTransId="{580CC917-703B-4195-A0BF-E8EAD2EB0713}" sibTransId="{0429DD40-054A-4DF4-83A0-FE394F53FBCB}"/>
    <dgm:cxn modelId="{9AA0B52B-4793-4A26-89AF-799E71859F34}" srcId="{C7293041-CF7B-4ADB-966B-305C1194185A}" destId="{61553615-0EB6-4A9E-9CED-88EC64EC0C45}" srcOrd="0" destOrd="0" parTransId="{C3297B46-0B45-4396-9F6F-03FB9188208E}" sibTransId="{AF95E098-A6FE-4C01-8296-9543FD0C7E5B}"/>
    <dgm:cxn modelId="{6C5522C7-FDCB-4B4D-94C2-B5F064232E6C}" type="presOf" srcId="{C73631F5-3409-4FE6-92AE-447419E13494}" destId="{5C921D0C-683D-418D-9B76-3B6329822687}" srcOrd="0" destOrd="1" presId="urn:microsoft.com/office/officeart/2005/8/layout/list1"/>
    <dgm:cxn modelId="{0017D2BC-BC15-48CE-B844-DB35FFBF9322}" srcId="{D1C5B27B-DE39-485C-B6AA-49DCF5A1F972}" destId="{FC9D1B35-FCD2-4F7B-A724-68DA05C69171}" srcOrd="1" destOrd="0" parTransId="{525B3A66-2387-4859-9077-31A7FBC1E0DA}" sibTransId="{585FEB38-E841-4EDA-B1A0-229A97F2DEF9}"/>
    <dgm:cxn modelId="{1FC8CBD6-4081-444E-98F9-E840127CBB09}" type="presParOf" srcId="{A4824B6F-F93F-4CB2-B2D6-9C27A041E611}" destId="{0D6C23E9-6E8C-4174-8690-627A2E243162}" srcOrd="0" destOrd="0" presId="urn:microsoft.com/office/officeart/2005/8/layout/list1"/>
    <dgm:cxn modelId="{D7828C8E-4115-43D7-A350-1A4217401F19}" type="presParOf" srcId="{0D6C23E9-6E8C-4174-8690-627A2E243162}" destId="{A02BC29B-B271-4703-9C42-56EC98F23248}" srcOrd="0" destOrd="0" presId="urn:microsoft.com/office/officeart/2005/8/layout/list1"/>
    <dgm:cxn modelId="{51A7B3EB-E977-44F2-A2DE-02BF67D0D249}" type="presParOf" srcId="{0D6C23E9-6E8C-4174-8690-627A2E243162}" destId="{4F012648-F220-4ED4-9722-455A7018D2E0}" srcOrd="1" destOrd="0" presId="urn:microsoft.com/office/officeart/2005/8/layout/list1"/>
    <dgm:cxn modelId="{20563CBE-B4A2-42E9-BB7C-0A7888156F9F}" type="presParOf" srcId="{A4824B6F-F93F-4CB2-B2D6-9C27A041E611}" destId="{10BA5F40-180E-4371-ABDB-86E23F489700}" srcOrd="1" destOrd="0" presId="urn:microsoft.com/office/officeart/2005/8/layout/list1"/>
    <dgm:cxn modelId="{C0BEE7B3-ABA8-40CE-8D64-CD0F784C3A28}" type="presParOf" srcId="{A4824B6F-F93F-4CB2-B2D6-9C27A041E611}" destId="{5C921D0C-683D-418D-9B76-3B6329822687}" srcOrd="2" destOrd="0" presId="urn:microsoft.com/office/officeart/2005/8/layout/list1"/>
    <dgm:cxn modelId="{E855F62E-0F16-4987-BA0D-11F7B001D366}" type="presParOf" srcId="{A4824B6F-F93F-4CB2-B2D6-9C27A041E611}" destId="{1DC985C0-2674-4B10-8D5C-68EA08C84414}" srcOrd="3" destOrd="0" presId="urn:microsoft.com/office/officeart/2005/8/layout/list1"/>
    <dgm:cxn modelId="{12812ED8-3C88-444A-AC81-AB3924E4ACD3}" type="presParOf" srcId="{A4824B6F-F93F-4CB2-B2D6-9C27A041E611}" destId="{9E4F2A3E-F638-4533-9569-FF9ABE1F60A5}" srcOrd="4" destOrd="0" presId="urn:microsoft.com/office/officeart/2005/8/layout/list1"/>
    <dgm:cxn modelId="{005720C9-BF54-4886-8A30-D298935EF6FB}" type="presParOf" srcId="{9E4F2A3E-F638-4533-9569-FF9ABE1F60A5}" destId="{D2BDF3C4-5DB8-42FA-B84E-E36516789AD5}" srcOrd="0" destOrd="0" presId="urn:microsoft.com/office/officeart/2005/8/layout/list1"/>
    <dgm:cxn modelId="{DFACEF77-9632-48CD-9F9F-C0DAEEF7E8B6}" type="presParOf" srcId="{9E4F2A3E-F638-4533-9569-FF9ABE1F60A5}" destId="{39D11F28-DBD2-498E-883A-3A81BDBF9FB4}" srcOrd="1" destOrd="0" presId="urn:microsoft.com/office/officeart/2005/8/layout/list1"/>
    <dgm:cxn modelId="{11B14451-5A40-4938-B1F1-50B9839BD3BE}" type="presParOf" srcId="{A4824B6F-F93F-4CB2-B2D6-9C27A041E611}" destId="{B2D156F3-709A-45E6-A34F-AA898ACEAB11}" srcOrd="5" destOrd="0" presId="urn:microsoft.com/office/officeart/2005/8/layout/list1"/>
    <dgm:cxn modelId="{E339AE7C-CD62-497E-B3FD-DC38A7237ECA}" type="presParOf" srcId="{A4824B6F-F93F-4CB2-B2D6-9C27A041E611}" destId="{9AA2126F-70C7-4575-BB96-B99C4CC85E45}" srcOrd="6" destOrd="0" presId="urn:microsoft.com/office/officeart/2005/8/layout/list1"/>
    <dgm:cxn modelId="{C086B9B5-FB81-4C23-ABBA-7D39E9BEC547}" type="presParOf" srcId="{A4824B6F-F93F-4CB2-B2D6-9C27A041E611}" destId="{D87C71BD-0581-4816-8060-B3AB428BC517}" srcOrd="7" destOrd="0" presId="urn:microsoft.com/office/officeart/2005/8/layout/list1"/>
    <dgm:cxn modelId="{2733A5AD-3137-4B5A-B997-E2DBA486E45C}" type="presParOf" srcId="{A4824B6F-F93F-4CB2-B2D6-9C27A041E611}" destId="{D8C44380-2EC9-4863-B459-DA8CD4C5CF8A}" srcOrd="8" destOrd="0" presId="urn:microsoft.com/office/officeart/2005/8/layout/list1"/>
    <dgm:cxn modelId="{163913A1-738A-4EAE-B706-6903CECAECC7}" type="presParOf" srcId="{D8C44380-2EC9-4863-B459-DA8CD4C5CF8A}" destId="{07314209-CED0-4860-9F1D-3B1150EEE423}" srcOrd="0" destOrd="0" presId="urn:microsoft.com/office/officeart/2005/8/layout/list1"/>
    <dgm:cxn modelId="{4B27CEDB-9CF7-4347-B65E-58B74E2483F2}" type="presParOf" srcId="{D8C44380-2EC9-4863-B459-DA8CD4C5CF8A}" destId="{670ACEE5-74D7-44A0-A750-62D1B254052E}" srcOrd="1" destOrd="0" presId="urn:microsoft.com/office/officeart/2005/8/layout/list1"/>
    <dgm:cxn modelId="{B2F6B0B5-CA4D-4B99-AA66-DDF5BA53CDAF}" type="presParOf" srcId="{A4824B6F-F93F-4CB2-B2D6-9C27A041E611}" destId="{5F359B76-1385-4054-867A-3AEF7FCB1BC9}" srcOrd="9" destOrd="0" presId="urn:microsoft.com/office/officeart/2005/8/layout/list1"/>
    <dgm:cxn modelId="{84C9A5B8-7B8E-4355-9D8F-0C38E2B2B51A}" type="presParOf" srcId="{A4824B6F-F93F-4CB2-B2D6-9C27A041E611}" destId="{85AFB6E4-6F63-4D78-9F88-21826B8FE8A0}" srcOrd="10" destOrd="0" presId="urn:microsoft.com/office/officeart/2005/8/layout/list1"/>
    <dgm:cxn modelId="{14B4DA2E-E405-4282-9404-F120F6BB054C}" type="presParOf" srcId="{A4824B6F-F93F-4CB2-B2D6-9C27A041E611}" destId="{3C9F0DC8-CE01-49F5-9A89-6C2466D03E10}" srcOrd="11" destOrd="0" presId="urn:microsoft.com/office/officeart/2005/8/layout/list1"/>
    <dgm:cxn modelId="{17FBA18B-ADA0-4D43-AE5D-486E42F4EC59}" type="presParOf" srcId="{A4824B6F-F93F-4CB2-B2D6-9C27A041E611}" destId="{2DB96A04-1B9C-4B62-9249-2A957AE96D2C}" srcOrd="12" destOrd="0" presId="urn:microsoft.com/office/officeart/2005/8/layout/list1"/>
    <dgm:cxn modelId="{9FACF113-46CB-4C52-91AD-19FDD6F233C7}" type="presParOf" srcId="{2DB96A04-1B9C-4B62-9249-2A957AE96D2C}" destId="{B8F190FF-9094-4361-BA63-2E8475A79241}" srcOrd="0" destOrd="0" presId="urn:microsoft.com/office/officeart/2005/8/layout/list1"/>
    <dgm:cxn modelId="{FB86B5F4-703B-4800-94E1-FA522C97027D}" type="presParOf" srcId="{2DB96A04-1B9C-4B62-9249-2A957AE96D2C}" destId="{FD763702-2B17-4E12-A5C0-A841C1EF8381}" srcOrd="1" destOrd="0" presId="urn:microsoft.com/office/officeart/2005/8/layout/list1"/>
    <dgm:cxn modelId="{B98C58B4-E696-4E08-BD35-1B4D8976204E}" type="presParOf" srcId="{A4824B6F-F93F-4CB2-B2D6-9C27A041E611}" destId="{286665DE-8B42-4904-AD04-CEDABFF5BC7B}" srcOrd="13" destOrd="0" presId="urn:microsoft.com/office/officeart/2005/8/layout/list1"/>
    <dgm:cxn modelId="{EE2AF335-A311-4ECC-B504-46EA6D8853F5}" type="presParOf" srcId="{A4824B6F-F93F-4CB2-B2D6-9C27A041E611}" destId="{FA145062-D9F2-47AC-B385-4614796D6B7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FC1872-A7D6-427C-8129-25A1D4EBD81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7293041-CF7B-4ADB-966B-305C1194185A}">
      <dgm:prSet phldrT="[Texto]" custT="1"/>
      <dgm:spPr>
        <a:xfrm>
          <a:off x="156198" y="6991"/>
          <a:ext cx="3024000" cy="85608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300" b="1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Cambio climático y Gestión de Recursos Naturales </a:t>
          </a:r>
          <a:endParaRPr lang="es-ES" sz="2300" b="1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gm:t>
    </dgm:pt>
    <dgm:pt modelId="{BDD9926F-27D3-40C2-9FD4-422490C58F44}" type="parTrans" cxnId="{A07A49C8-C0F0-45B6-A0D0-1BA06059AC02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44AF2452-041C-4EA6-B663-CA640907822B}" type="sibTrans" cxnId="{A07A49C8-C0F0-45B6-A0D0-1BA06059AC02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D31A7C7D-8D33-4645-B69D-A6A835C17D53}">
      <dgm:prSet phldrT="[Texto]" custT="1"/>
      <dgm:spPr>
        <a:xfrm>
          <a:off x="164604" y="1891947"/>
          <a:ext cx="3024000" cy="451376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300" b="1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Biodiversidad y Paisaje</a:t>
          </a:r>
          <a:endParaRPr lang="es-ES" sz="2300" b="1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gm:t>
    </dgm:pt>
    <dgm:pt modelId="{074A94B9-13E5-4660-B2B8-9C1ED35C9B04}" type="parTrans" cxnId="{DF4F34D0-7BD0-43E2-9597-363EB11BDEFD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80060700-B780-400A-B14C-E206F581D87D}" type="sibTrans" cxnId="{DF4F34D0-7BD0-43E2-9597-363EB11BDEFD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61553615-0EB6-4A9E-9CED-88EC64EC0C45}">
      <dgm:prSet custT="1"/>
      <dgm:spPr>
        <a:xfrm>
          <a:off x="0" y="466122"/>
          <a:ext cx="4320000" cy="137025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Actuar contra el cambio climático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C3297B46-0B45-4396-9F6F-03FB9188208E}" type="parTrans" cxnId="{9AA0B52B-4793-4A26-89AF-799E71859F3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AF95E098-A6FE-4C01-8296-9543FD0C7E5B}" type="sibTrans" cxnId="{9AA0B52B-4793-4A26-89AF-799E71859F3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5F6407F0-4FC3-42C1-9A7F-DA8C1E160BCD}">
      <dgm:prSet custT="1"/>
      <dgm:spPr>
        <a:xfrm>
          <a:off x="216000" y="3063476"/>
          <a:ext cx="3024000" cy="573214"/>
        </a:xfrm>
        <a:prstGeom prst="roundRect">
          <a:avLst/>
        </a:prstGeom>
        <a:solidFill>
          <a:srgbClr val="005D5D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ES" sz="2300" b="1" dirty="0">
              <a:solidFill>
                <a:sysClr val="window" lastClr="FFFFFF"/>
              </a:solidFill>
              <a:latin typeface="DINPro-Regular"/>
              <a:ea typeface="+mn-ea"/>
              <a:cs typeface="Helvetica" panose="020B0604020202020204" pitchFamily="34" charset="0"/>
            </a:rPr>
            <a:t>Innovación</a:t>
          </a:r>
        </a:p>
      </dgm:t>
    </dgm:pt>
    <dgm:pt modelId="{580CC917-703B-4195-A0BF-E8EAD2EB0713}" type="parTrans" cxnId="{8F49E891-D8A3-4370-8C5E-32F9C3712D4D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0429DD40-054A-4DF4-83A0-FE394F53FBCB}" type="sibTrans" cxnId="{8F49E891-D8A3-4370-8C5E-32F9C3712D4D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42FF2F58-E44D-48C2-B07F-A6550F7A91DC}">
      <dgm:prSet custT="1"/>
      <dgm:spPr>
        <a:xfrm>
          <a:off x="0" y="1993376"/>
          <a:ext cx="4320000" cy="9135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Preservar los paisajes y la biodiversidad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E01D79DD-5107-42AA-8D54-9931CA572253}" type="parTrans" cxnId="{B64C5859-9A1F-443D-AC64-7BC86080A42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F4314B2F-5DDE-4585-9991-DEBF22FDED41}" type="sibTrans" cxnId="{B64C5859-9A1F-443D-AC64-7BC86080A424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6310D304-91C0-4DA1-9410-4685CC99BAAD}">
      <dgm:prSet custT="1"/>
      <dgm:spPr>
        <a:xfrm>
          <a:off x="0" y="3208650"/>
          <a:ext cx="4320000" cy="10962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Modernizar el sector agrario. Conocimiento, innovación y digitalización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38F2A3B6-13AC-4901-99B1-03215CD12E0F}" type="parTrans" cxnId="{CF29DD0E-BD8F-46F1-9599-9D54DCD651AA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66950862-133A-42B7-B66D-EFC35FE37895}" type="sibTrans" cxnId="{CF29DD0E-BD8F-46F1-9599-9D54DCD651AA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EB75907A-83C2-4225-851E-93C96EE12117}">
      <dgm:prSet custT="1"/>
      <dgm:spPr>
        <a:xfrm>
          <a:off x="0" y="466122"/>
          <a:ext cx="4320000" cy="137025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gm:spPr>
      <dgm:t>
        <a:bodyPr/>
        <a:lstStyle/>
        <a:p>
          <a:r>
            <a:rPr lang="es-ES" altLang="es-ES" sz="20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Proteger el medio ambiente</a:t>
          </a:r>
          <a:endParaRPr lang="es-ES" sz="20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gm:t>
    </dgm:pt>
    <dgm:pt modelId="{960A7DC6-3094-489A-9957-77F68971B019}" type="parTrans" cxnId="{6086CEFB-04AA-4B33-99A9-5578FE34AAD7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AE18141B-8E2D-4F0F-B2F6-5074F6289170}" type="sibTrans" cxnId="{6086CEFB-04AA-4B33-99A9-5578FE34AAD7}">
      <dgm:prSet/>
      <dgm:spPr/>
      <dgm:t>
        <a:bodyPr/>
        <a:lstStyle/>
        <a:p>
          <a:endParaRPr lang="es-ES" sz="2000">
            <a:latin typeface="DINPro-Regular"/>
          </a:endParaRPr>
        </a:p>
      </dgm:t>
    </dgm:pt>
    <dgm:pt modelId="{A4824B6F-F93F-4CB2-B2D6-9C27A041E611}" type="pres">
      <dgm:prSet presAssocID="{CDFC1872-A7D6-427C-8129-25A1D4EBD8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D6C23E9-6E8C-4174-8690-627A2E243162}" type="pres">
      <dgm:prSet presAssocID="{C7293041-CF7B-4ADB-966B-305C1194185A}" presName="parentLin" presStyleCnt="0"/>
      <dgm:spPr/>
    </dgm:pt>
    <dgm:pt modelId="{A02BC29B-B271-4703-9C42-56EC98F23248}" type="pres">
      <dgm:prSet presAssocID="{C7293041-CF7B-4ADB-966B-305C1194185A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4F012648-F220-4ED4-9722-455A7018D2E0}" type="pres">
      <dgm:prSet presAssocID="{C7293041-CF7B-4ADB-966B-305C1194185A}" presName="parentText" presStyleLbl="node1" presStyleIdx="0" presStyleCnt="3" custScaleY="101018" custLinFactNeighborX="-27686" custLinFactNeighborY="-95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BA5F40-180E-4371-ABDB-86E23F489700}" type="pres">
      <dgm:prSet presAssocID="{C7293041-CF7B-4ADB-966B-305C1194185A}" presName="negativeSpace" presStyleCnt="0"/>
      <dgm:spPr/>
    </dgm:pt>
    <dgm:pt modelId="{5C921D0C-683D-418D-9B76-3B6329822687}" type="pres">
      <dgm:prSet presAssocID="{C7293041-CF7B-4ADB-966B-305C1194185A}" presName="childText" presStyleLbl="conFgAcc1" presStyleIdx="0" presStyleCnt="3" custLinFactNeighborX="684" custLinFactNeighborY="146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C985C0-2674-4B10-8D5C-68EA08C84414}" type="pres">
      <dgm:prSet presAssocID="{44AF2452-041C-4EA6-B663-CA640907822B}" presName="spaceBetweenRectangles" presStyleCnt="0"/>
      <dgm:spPr/>
    </dgm:pt>
    <dgm:pt modelId="{9E4F2A3E-F638-4533-9569-FF9ABE1F60A5}" type="pres">
      <dgm:prSet presAssocID="{D31A7C7D-8D33-4645-B69D-A6A835C17D53}" presName="parentLin" presStyleCnt="0"/>
      <dgm:spPr/>
    </dgm:pt>
    <dgm:pt modelId="{D2BDF3C4-5DB8-42FA-B84E-E36516789AD5}" type="pres">
      <dgm:prSet presAssocID="{D31A7C7D-8D33-4645-B69D-A6A835C17D53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39D11F28-DBD2-498E-883A-3A81BDBF9FB4}" type="pres">
      <dgm:prSet presAssocID="{D31A7C7D-8D33-4645-B69D-A6A835C17D53}" presName="parentText" presStyleLbl="node1" presStyleIdx="1" presStyleCnt="3" custScaleY="52726" custLinFactNeighborX="-23794" custLinFactNeighborY="-912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D156F3-709A-45E6-A34F-AA898ACEAB11}" type="pres">
      <dgm:prSet presAssocID="{D31A7C7D-8D33-4645-B69D-A6A835C17D53}" presName="negativeSpace" presStyleCnt="0"/>
      <dgm:spPr/>
    </dgm:pt>
    <dgm:pt modelId="{9AA2126F-70C7-4575-BB96-B99C4CC85E45}" type="pres">
      <dgm:prSet presAssocID="{D31A7C7D-8D33-4645-B69D-A6A835C17D53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7C71BD-0581-4816-8060-B3AB428BC517}" type="pres">
      <dgm:prSet presAssocID="{80060700-B780-400A-B14C-E206F581D87D}" presName="spaceBetweenRectangles" presStyleCnt="0"/>
      <dgm:spPr/>
    </dgm:pt>
    <dgm:pt modelId="{D8C44380-2EC9-4863-B459-DA8CD4C5CF8A}" type="pres">
      <dgm:prSet presAssocID="{5F6407F0-4FC3-42C1-9A7F-DA8C1E160BCD}" presName="parentLin" presStyleCnt="0"/>
      <dgm:spPr/>
    </dgm:pt>
    <dgm:pt modelId="{07314209-CED0-4860-9F1D-3B1150EEE423}" type="pres">
      <dgm:prSet presAssocID="{5F6407F0-4FC3-42C1-9A7F-DA8C1E160BCD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670ACEE5-74D7-44A0-A750-62D1B254052E}" type="pres">
      <dgm:prSet presAssocID="{5F6407F0-4FC3-42C1-9A7F-DA8C1E160BCD}" presName="parentText" presStyleLbl="node1" presStyleIdx="2" presStyleCnt="3" custScaleY="44569" custLinFactNeighborX="-21593" custLinFactNeighborY="-659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359B76-1385-4054-867A-3AEF7FCB1BC9}" type="pres">
      <dgm:prSet presAssocID="{5F6407F0-4FC3-42C1-9A7F-DA8C1E160BCD}" presName="negativeSpace" presStyleCnt="0"/>
      <dgm:spPr/>
    </dgm:pt>
    <dgm:pt modelId="{85AFB6E4-6F63-4D78-9F88-21826B8FE8A0}" type="pres">
      <dgm:prSet presAssocID="{5F6407F0-4FC3-42C1-9A7F-DA8C1E160BC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5BEAE36-95EF-452B-9FE6-36B04B4CA8A7}" type="presOf" srcId="{D31A7C7D-8D33-4645-B69D-A6A835C17D53}" destId="{39D11F28-DBD2-498E-883A-3A81BDBF9FB4}" srcOrd="1" destOrd="0" presId="urn:microsoft.com/office/officeart/2005/8/layout/list1"/>
    <dgm:cxn modelId="{13CF936A-8A90-4169-8225-8C47D22C81C6}" type="presOf" srcId="{6310D304-91C0-4DA1-9410-4685CC99BAAD}" destId="{85AFB6E4-6F63-4D78-9F88-21826B8FE8A0}" srcOrd="0" destOrd="0" presId="urn:microsoft.com/office/officeart/2005/8/layout/list1"/>
    <dgm:cxn modelId="{E9722C09-2676-405C-B9BB-BB8BDA5666BC}" type="presOf" srcId="{C7293041-CF7B-4ADB-966B-305C1194185A}" destId="{4F012648-F220-4ED4-9722-455A7018D2E0}" srcOrd="1" destOrd="0" presId="urn:microsoft.com/office/officeart/2005/8/layout/list1"/>
    <dgm:cxn modelId="{A07A49C8-C0F0-45B6-A0D0-1BA06059AC02}" srcId="{CDFC1872-A7D6-427C-8129-25A1D4EBD810}" destId="{C7293041-CF7B-4ADB-966B-305C1194185A}" srcOrd="0" destOrd="0" parTransId="{BDD9926F-27D3-40C2-9FD4-422490C58F44}" sibTransId="{44AF2452-041C-4EA6-B663-CA640907822B}"/>
    <dgm:cxn modelId="{6086CEFB-04AA-4B33-99A9-5578FE34AAD7}" srcId="{C7293041-CF7B-4ADB-966B-305C1194185A}" destId="{EB75907A-83C2-4225-851E-93C96EE12117}" srcOrd="1" destOrd="0" parTransId="{960A7DC6-3094-489A-9957-77F68971B019}" sibTransId="{AE18141B-8E2D-4F0F-B2F6-5074F6289170}"/>
    <dgm:cxn modelId="{CF29DD0E-BD8F-46F1-9599-9D54DCD651AA}" srcId="{5F6407F0-4FC3-42C1-9A7F-DA8C1E160BCD}" destId="{6310D304-91C0-4DA1-9410-4685CC99BAAD}" srcOrd="0" destOrd="0" parTransId="{38F2A3B6-13AC-4901-99B1-03215CD12E0F}" sibTransId="{66950862-133A-42B7-B66D-EFC35FE37895}"/>
    <dgm:cxn modelId="{AD7883BF-CE4E-43CC-AD29-F2A24FF1D12B}" type="presOf" srcId="{D31A7C7D-8D33-4645-B69D-A6A835C17D53}" destId="{D2BDF3C4-5DB8-42FA-B84E-E36516789AD5}" srcOrd="0" destOrd="0" presId="urn:microsoft.com/office/officeart/2005/8/layout/list1"/>
    <dgm:cxn modelId="{0BB797ED-5B59-47B3-8D0D-D7070A7A610D}" type="presOf" srcId="{CDFC1872-A7D6-427C-8129-25A1D4EBD810}" destId="{A4824B6F-F93F-4CB2-B2D6-9C27A041E611}" srcOrd="0" destOrd="0" presId="urn:microsoft.com/office/officeart/2005/8/layout/list1"/>
    <dgm:cxn modelId="{F97C34ED-FC3E-4F62-A5E6-4B36CA869C41}" type="presOf" srcId="{61553615-0EB6-4A9E-9CED-88EC64EC0C45}" destId="{5C921D0C-683D-418D-9B76-3B6329822687}" srcOrd="0" destOrd="0" presId="urn:microsoft.com/office/officeart/2005/8/layout/list1"/>
    <dgm:cxn modelId="{99D2BA13-67CC-4AAE-BD38-1EABCE3188EF}" type="presOf" srcId="{C7293041-CF7B-4ADB-966B-305C1194185A}" destId="{A02BC29B-B271-4703-9C42-56EC98F23248}" srcOrd="0" destOrd="0" presId="urn:microsoft.com/office/officeart/2005/8/layout/list1"/>
    <dgm:cxn modelId="{46AEDA76-8726-41B1-98B9-9E28303EA3B1}" type="presOf" srcId="{5F6407F0-4FC3-42C1-9A7F-DA8C1E160BCD}" destId="{670ACEE5-74D7-44A0-A750-62D1B254052E}" srcOrd="1" destOrd="0" presId="urn:microsoft.com/office/officeart/2005/8/layout/list1"/>
    <dgm:cxn modelId="{9AA0B52B-4793-4A26-89AF-799E71859F34}" srcId="{C7293041-CF7B-4ADB-966B-305C1194185A}" destId="{61553615-0EB6-4A9E-9CED-88EC64EC0C45}" srcOrd="0" destOrd="0" parTransId="{C3297B46-0B45-4396-9F6F-03FB9188208E}" sibTransId="{AF95E098-A6FE-4C01-8296-9543FD0C7E5B}"/>
    <dgm:cxn modelId="{DF4F34D0-7BD0-43E2-9597-363EB11BDEFD}" srcId="{CDFC1872-A7D6-427C-8129-25A1D4EBD810}" destId="{D31A7C7D-8D33-4645-B69D-A6A835C17D53}" srcOrd="1" destOrd="0" parTransId="{074A94B9-13E5-4660-B2B8-9C1ED35C9B04}" sibTransId="{80060700-B780-400A-B14C-E206F581D87D}"/>
    <dgm:cxn modelId="{B64C5859-9A1F-443D-AC64-7BC86080A424}" srcId="{D31A7C7D-8D33-4645-B69D-A6A835C17D53}" destId="{42FF2F58-E44D-48C2-B07F-A6550F7A91DC}" srcOrd="0" destOrd="0" parTransId="{E01D79DD-5107-42AA-8D54-9931CA572253}" sibTransId="{F4314B2F-5DDE-4585-9991-DEBF22FDED41}"/>
    <dgm:cxn modelId="{4F407F30-BD22-4AF3-8507-1F8DF0DFEEC2}" type="presOf" srcId="{42FF2F58-E44D-48C2-B07F-A6550F7A91DC}" destId="{9AA2126F-70C7-4575-BB96-B99C4CC85E45}" srcOrd="0" destOrd="0" presId="urn:microsoft.com/office/officeart/2005/8/layout/list1"/>
    <dgm:cxn modelId="{3AFE4B6C-56DB-429F-80B7-24AE1444BE53}" type="presOf" srcId="{EB75907A-83C2-4225-851E-93C96EE12117}" destId="{5C921D0C-683D-418D-9B76-3B6329822687}" srcOrd="0" destOrd="1" presId="urn:microsoft.com/office/officeart/2005/8/layout/list1"/>
    <dgm:cxn modelId="{8F49E891-D8A3-4370-8C5E-32F9C3712D4D}" srcId="{CDFC1872-A7D6-427C-8129-25A1D4EBD810}" destId="{5F6407F0-4FC3-42C1-9A7F-DA8C1E160BCD}" srcOrd="2" destOrd="0" parTransId="{580CC917-703B-4195-A0BF-E8EAD2EB0713}" sibTransId="{0429DD40-054A-4DF4-83A0-FE394F53FBCB}"/>
    <dgm:cxn modelId="{589067FF-8F73-4FAA-95C4-194A2DAC1168}" type="presOf" srcId="{5F6407F0-4FC3-42C1-9A7F-DA8C1E160BCD}" destId="{07314209-CED0-4860-9F1D-3B1150EEE423}" srcOrd="0" destOrd="0" presId="urn:microsoft.com/office/officeart/2005/8/layout/list1"/>
    <dgm:cxn modelId="{1FC8CBD6-4081-444E-98F9-E840127CBB09}" type="presParOf" srcId="{A4824B6F-F93F-4CB2-B2D6-9C27A041E611}" destId="{0D6C23E9-6E8C-4174-8690-627A2E243162}" srcOrd="0" destOrd="0" presId="urn:microsoft.com/office/officeart/2005/8/layout/list1"/>
    <dgm:cxn modelId="{D7828C8E-4115-43D7-A350-1A4217401F19}" type="presParOf" srcId="{0D6C23E9-6E8C-4174-8690-627A2E243162}" destId="{A02BC29B-B271-4703-9C42-56EC98F23248}" srcOrd="0" destOrd="0" presId="urn:microsoft.com/office/officeart/2005/8/layout/list1"/>
    <dgm:cxn modelId="{51A7B3EB-E977-44F2-A2DE-02BF67D0D249}" type="presParOf" srcId="{0D6C23E9-6E8C-4174-8690-627A2E243162}" destId="{4F012648-F220-4ED4-9722-455A7018D2E0}" srcOrd="1" destOrd="0" presId="urn:microsoft.com/office/officeart/2005/8/layout/list1"/>
    <dgm:cxn modelId="{20563CBE-B4A2-42E9-BB7C-0A7888156F9F}" type="presParOf" srcId="{A4824B6F-F93F-4CB2-B2D6-9C27A041E611}" destId="{10BA5F40-180E-4371-ABDB-86E23F489700}" srcOrd="1" destOrd="0" presId="urn:microsoft.com/office/officeart/2005/8/layout/list1"/>
    <dgm:cxn modelId="{C0BEE7B3-ABA8-40CE-8D64-CD0F784C3A28}" type="presParOf" srcId="{A4824B6F-F93F-4CB2-B2D6-9C27A041E611}" destId="{5C921D0C-683D-418D-9B76-3B6329822687}" srcOrd="2" destOrd="0" presId="urn:microsoft.com/office/officeart/2005/8/layout/list1"/>
    <dgm:cxn modelId="{E855F62E-0F16-4987-BA0D-11F7B001D366}" type="presParOf" srcId="{A4824B6F-F93F-4CB2-B2D6-9C27A041E611}" destId="{1DC985C0-2674-4B10-8D5C-68EA08C84414}" srcOrd="3" destOrd="0" presId="urn:microsoft.com/office/officeart/2005/8/layout/list1"/>
    <dgm:cxn modelId="{12812ED8-3C88-444A-AC81-AB3924E4ACD3}" type="presParOf" srcId="{A4824B6F-F93F-4CB2-B2D6-9C27A041E611}" destId="{9E4F2A3E-F638-4533-9569-FF9ABE1F60A5}" srcOrd="4" destOrd="0" presId="urn:microsoft.com/office/officeart/2005/8/layout/list1"/>
    <dgm:cxn modelId="{005720C9-BF54-4886-8A30-D298935EF6FB}" type="presParOf" srcId="{9E4F2A3E-F638-4533-9569-FF9ABE1F60A5}" destId="{D2BDF3C4-5DB8-42FA-B84E-E36516789AD5}" srcOrd="0" destOrd="0" presId="urn:microsoft.com/office/officeart/2005/8/layout/list1"/>
    <dgm:cxn modelId="{DFACEF77-9632-48CD-9F9F-C0DAEEF7E8B6}" type="presParOf" srcId="{9E4F2A3E-F638-4533-9569-FF9ABE1F60A5}" destId="{39D11F28-DBD2-498E-883A-3A81BDBF9FB4}" srcOrd="1" destOrd="0" presId="urn:microsoft.com/office/officeart/2005/8/layout/list1"/>
    <dgm:cxn modelId="{11B14451-5A40-4938-B1F1-50B9839BD3BE}" type="presParOf" srcId="{A4824B6F-F93F-4CB2-B2D6-9C27A041E611}" destId="{B2D156F3-709A-45E6-A34F-AA898ACEAB11}" srcOrd="5" destOrd="0" presId="urn:microsoft.com/office/officeart/2005/8/layout/list1"/>
    <dgm:cxn modelId="{E339AE7C-CD62-497E-B3FD-DC38A7237ECA}" type="presParOf" srcId="{A4824B6F-F93F-4CB2-B2D6-9C27A041E611}" destId="{9AA2126F-70C7-4575-BB96-B99C4CC85E45}" srcOrd="6" destOrd="0" presId="urn:microsoft.com/office/officeart/2005/8/layout/list1"/>
    <dgm:cxn modelId="{C086B9B5-FB81-4C23-ABBA-7D39E9BEC547}" type="presParOf" srcId="{A4824B6F-F93F-4CB2-B2D6-9C27A041E611}" destId="{D87C71BD-0581-4816-8060-B3AB428BC517}" srcOrd="7" destOrd="0" presId="urn:microsoft.com/office/officeart/2005/8/layout/list1"/>
    <dgm:cxn modelId="{2733A5AD-3137-4B5A-B997-E2DBA486E45C}" type="presParOf" srcId="{A4824B6F-F93F-4CB2-B2D6-9C27A041E611}" destId="{D8C44380-2EC9-4863-B459-DA8CD4C5CF8A}" srcOrd="8" destOrd="0" presId="urn:microsoft.com/office/officeart/2005/8/layout/list1"/>
    <dgm:cxn modelId="{163913A1-738A-4EAE-B706-6903CECAECC7}" type="presParOf" srcId="{D8C44380-2EC9-4863-B459-DA8CD4C5CF8A}" destId="{07314209-CED0-4860-9F1D-3B1150EEE423}" srcOrd="0" destOrd="0" presId="urn:microsoft.com/office/officeart/2005/8/layout/list1"/>
    <dgm:cxn modelId="{4B27CEDB-9CF7-4347-B65E-58B74E2483F2}" type="presParOf" srcId="{D8C44380-2EC9-4863-B459-DA8CD4C5CF8A}" destId="{670ACEE5-74D7-44A0-A750-62D1B254052E}" srcOrd="1" destOrd="0" presId="urn:microsoft.com/office/officeart/2005/8/layout/list1"/>
    <dgm:cxn modelId="{B2F6B0B5-CA4D-4B99-AA66-DDF5BA53CDAF}" type="presParOf" srcId="{A4824B6F-F93F-4CB2-B2D6-9C27A041E611}" destId="{5F359B76-1385-4054-867A-3AEF7FCB1BC9}" srcOrd="9" destOrd="0" presId="urn:microsoft.com/office/officeart/2005/8/layout/list1"/>
    <dgm:cxn modelId="{84C9A5B8-7B8E-4355-9D8F-0C38E2B2B51A}" type="presParOf" srcId="{A4824B6F-F93F-4CB2-B2D6-9C27A041E611}" destId="{85AFB6E4-6F63-4D78-9F88-21826B8FE8A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B5A518-CCA4-4C5C-92C1-7101CB7E553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91D6F45-7F04-42C2-B772-5B4DCC943FA2}">
      <dgm:prSet phldrT="[Texto]"/>
      <dgm:spPr/>
      <dgm:t>
        <a:bodyPr/>
        <a:lstStyle/>
        <a:p>
          <a:r>
            <a:rPr lang="es-ES" dirty="0">
              <a:latin typeface="DINPro-Regular"/>
            </a:rPr>
            <a:t>Económico</a:t>
          </a:r>
        </a:p>
      </dgm:t>
    </dgm:pt>
    <dgm:pt modelId="{BD2D2FED-77CB-4762-85E2-BEA7E2283A4E}" type="parTrans" cxnId="{B89F3594-5387-4CF4-9547-9A6BC3752265}">
      <dgm:prSet/>
      <dgm:spPr/>
      <dgm:t>
        <a:bodyPr/>
        <a:lstStyle/>
        <a:p>
          <a:endParaRPr lang="es-ES">
            <a:latin typeface="DINPro-Regular"/>
          </a:endParaRPr>
        </a:p>
      </dgm:t>
    </dgm:pt>
    <dgm:pt modelId="{A93CEBA8-A4BC-490E-AE4B-728D985D9D51}" type="sibTrans" cxnId="{B89F3594-5387-4CF4-9547-9A6BC3752265}">
      <dgm:prSet/>
      <dgm:spPr/>
      <dgm:t>
        <a:bodyPr/>
        <a:lstStyle/>
        <a:p>
          <a:endParaRPr lang="es-ES">
            <a:latin typeface="DINPro-Regular"/>
          </a:endParaRPr>
        </a:p>
      </dgm:t>
    </dgm:pt>
    <dgm:pt modelId="{8A1A4B74-4235-4684-AC24-D2CE22490F8E}">
      <dgm:prSet phldrT="[Texto]"/>
      <dgm:spPr/>
      <dgm:t>
        <a:bodyPr/>
        <a:lstStyle/>
        <a:p>
          <a:r>
            <a:rPr lang="es-ES" dirty="0">
              <a:latin typeface="DINPro-Regular"/>
            </a:rPr>
            <a:t>Ambiental</a:t>
          </a:r>
        </a:p>
      </dgm:t>
    </dgm:pt>
    <dgm:pt modelId="{817242B8-57FD-430D-903E-5D287923605C}" type="parTrans" cxnId="{166084DE-03AD-4F9A-9FEF-F9BE31432098}">
      <dgm:prSet/>
      <dgm:spPr/>
      <dgm:t>
        <a:bodyPr/>
        <a:lstStyle/>
        <a:p>
          <a:endParaRPr lang="es-ES">
            <a:latin typeface="DINPro-Regular"/>
          </a:endParaRPr>
        </a:p>
      </dgm:t>
    </dgm:pt>
    <dgm:pt modelId="{13AF1AB4-60F8-4CA2-8469-82FF6D1A1182}" type="sibTrans" cxnId="{166084DE-03AD-4F9A-9FEF-F9BE31432098}">
      <dgm:prSet/>
      <dgm:spPr/>
      <dgm:t>
        <a:bodyPr/>
        <a:lstStyle/>
        <a:p>
          <a:endParaRPr lang="es-ES">
            <a:latin typeface="DINPro-Regular"/>
          </a:endParaRPr>
        </a:p>
      </dgm:t>
    </dgm:pt>
    <dgm:pt modelId="{475E6927-2955-4F64-8288-BC7A5CF49DCD}">
      <dgm:prSet phldrT="[Texto]"/>
      <dgm:spPr/>
      <dgm:t>
        <a:bodyPr/>
        <a:lstStyle/>
        <a:p>
          <a:r>
            <a:rPr lang="es-ES" dirty="0">
              <a:latin typeface="DINPro-Regular"/>
            </a:rPr>
            <a:t>Rural y social</a:t>
          </a:r>
        </a:p>
      </dgm:t>
    </dgm:pt>
    <dgm:pt modelId="{E7C175FC-BA8B-4046-9932-B26E5A443708}" type="parTrans" cxnId="{5563E646-24E6-4DFB-B8D0-9F57F77D3C08}">
      <dgm:prSet/>
      <dgm:spPr/>
      <dgm:t>
        <a:bodyPr/>
        <a:lstStyle/>
        <a:p>
          <a:endParaRPr lang="es-ES">
            <a:latin typeface="DINPro-Regular"/>
          </a:endParaRPr>
        </a:p>
      </dgm:t>
    </dgm:pt>
    <dgm:pt modelId="{BE02F0CD-1D24-4F37-B359-B80826603C65}" type="sibTrans" cxnId="{5563E646-24E6-4DFB-B8D0-9F57F77D3C08}">
      <dgm:prSet/>
      <dgm:spPr/>
      <dgm:t>
        <a:bodyPr/>
        <a:lstStyle/>
        <a:p>
          <a:endParaRPr lang="es-ES">
            <a:latin typeface="DINPro-Regular"/>
          </a:endParaRPr>
        </a:p>
      </dgm:t>
    </dgm:pt>
    <dgm:pt modelId="{2F1992BB-4832-406A-98B6-8EC4B473F92F}" type="pres">
      <dgm:prSet presAssocID="{A4B5A518-CCA4-4C5C-92C1-7101CB7E55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8C9ACB-1DA4-4389-BCCB-71B14E05642C}" type="pres">
      <dgm:prSet presAssocID="{F91D6F45-7F04-42C2-B772-5B4DCC943FA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4245FD-8F42-4BE6-983D-564AB4DD7217}" type="pres">
      <dgm:prSet presAssocID="{A93CEBA8-A4BC-490E-AE4B-728D985D9D51}" presName="sibTrans" presStyleCnt="0"/>
      <dgm:spPr/>
    </dgm:pt>
    <dgm:pt modelId="{28059F16-CC49-4532-9E27-0CB5307F7F42}" type="pres">
      <dgm:prSet presAssocID="{8A1A4B74-4235-4684-AC24-D2CE22490F8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33DF0A-3434-4121-9742-BF8F6B486D17}" type="pres">
      <dgm:prSet presAssocID="{13AF1AB4-60F8-4CA2-8469-82FF6D1A1182}" presName="sibTrans" presStyleCnt="0"/>
      <dgm:spPr/>
    </dgm:pt>
    <dgm:pt modelId="{58EA0DFB-7030-4C1C-84F9-B7348A17C12A}" type="pres">
      <dgm:prSet presAssocID="{475E6927-2955-4F64-8288-BC7A5CF49DCD}" presName="node" presStyleLbl="node1" presStyleIdx="2" presStyleCnt="3" custLinFactNeighborY="46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C26CF90-B74D-4542-807D-1AE675B5B921}" type="presOf" srcId="{475E6927-2955-4F64-8288-BC7A5CF49DCD}" destId="{58EA0DFB-7030-4C1C-84F9-B7348A17C12A}" srcOrd="0" destOrd="0" presId="urn:microsoft.com/office/officeart/2005/8/layout/default"/>
    <dgm:cxn modelId="{E060D932-24A6-47EB-9EC4-5CDA721D4016}" type="presOf" srcId="{A4B5A518-CCA4-4C5C-92C1-7101CB7E5537}" destId="{2F1992BB-4832-406A-98B6-8EC4B473F92F}" srcOrd="0" destOrd="0" presId="urn:microsoft.com/office/officeart/2005/8/layout/default"/>
    <dgm:cxn modelId="{A67BABBE-F080-461B-9E18-0377F6242B68}" type="presOf" srcId="{8A1A4B74-4235-4684-AC24-D2CE22490F8E}" destId="{28059F16-CC49-4532-9E27-0CB5307F7F42}" srcOrd="0" destOrd="0" presId="urn:microsoft.com/office/officeart/2005/8/layout/default"/>
    <dgm:cxn modelId="{5563E646-24E6-4DFB-B8D0-9F57F77D3C08}" srcId="{A4B5A518-CCA4-4C5C-92C1-7101CB7E5537}" destId="{475E6927-2955-4F64-8288-BC7A5CF49DCD}" srcOrd="2" destOrd="0" parTransId="{E7C175FC-BA8B-4046-9932-B26E5A443708}" sibTransId="{BE02F0CD-1D24-4F37-B359-B80826603C65}"/>
    <dgm:cxn modelId="{44E56A6D-00C0-4B3C-A0F7-DB3D7E4A96A2}" type="presOf" srcId="{F91D6F45-7F04-42C2-B772-5B4DCC943FA2}" destId="{588C9ACB-1DA4-4389-BCCB-71B14E05642C}" srcOrd="0" destOrd="0" presId="urn:microsoft.com/office/officeart/2005/8/layout/default"/>
    <dgm:cxn modelId="{166084DE-03AD-4F9A-9FEF-F9BE31432098}" srcId="{A4B5A518-CCA4-4C5C-92C1-7101CB7E5537}" destId="{8A1A4B74-4235-4684-AC24-D2CE22490F8E}" srcOrd="1" destOrd="0" parTransId="{817242B8-57FD-430D-903E-5D287923605C}" sibTransId="{13AF1AB4-60F8-4CA2-8469-82FF6D1A1182}"/>
    <dgm:cxn modelId="{B89F3594-5387-4CF4-9547-9A6BC3752265}" srcId="{A4B5A518-CCA4-4C5C-92C1-7101CB7E5537}" destId="{F91D6F45-7F04-42C2-B772-5B4DCC943FA2}" srcOrd="0" destOrd="0" parTransId="{BD2D2FED-77CB-4762-85E2-BEA7E2283A4E}" sibTransId="{A93CEBA8-A4BC-490E-AE4B-728D985D9D51}"/>
    <dgm:cxn modelId="{C62A8FDB-0C57-4375-9709-594DC63EAF83}" type="presParOf" srcId="{2F1992BB-4832-406A-98B6-8EC4B473F92F}" destId="{588C9ACB-1DA4-4389-BCCB-71B14E05642C}" srcOrd="0" destOrd="0" presId="urn:microsoft.com/office/officeart/2005/8/layout/default"/>
    <dgm:cxn modelId="{2D52988E-DCE6-41F0-87BF-DCC21B9915B8}" type="presParOf" srcId="{2F1992BB-4832-406A-98B6-8EC4B473F92F}" destId="{3F4245FD-8F42-4BE6-983D-564AB4DD7217}" srcOrd="1" destOrd="0" presId="urn:microsoft.com/office/officeart/2005/8/layout/default"/>
    <dgm:cxn modelId="{D573C493-706A-4DD3-A876-B4E9D23E3963}" type="presParOf" srcId="{2F1992BB-4832-406A-98B6-8EC4B473F92F}" destId="{28059F16-CC49-4532-9E27-0CB5307F7F42}" srcOrd="2" destOrd="0" presId="urn:microsoft.com/office/officeart/2005/8/layout/default"/>
    <dgm:cxn modelId="{BBF45007-683A-4A81-9FEA-4EA294551FC4}" type="presParOf" srcId="{2F1992BB-4832-406A-98B6-8EC4B473F92F}" destId="{D333DF0A-3434-4121-9742-BF8F6B486D17}" srcOrd="3" destOrd="0" presId="urn:microsoft.com/office/officeart/2005/8/layout/default"/>
    <dgm:cxn modelId="{6731D852-DFA6-4C60-AD2F-C68D94807A8F}" type="presParOf" srcId="{2F1992BB-4832-406A-98B6-8EC4B473F92F}" destId="{58EA0DFB-7030-4C1C-84F9-B7348A17C12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21D0C-683D-418D-9B76-3B6329822687}">
      <dsp:nvSpPr>
        <dsp:cNvPr id="0" name=""/>
        <dsp:cNvSpPr/>
      </dsp:nvSpPr>
      <dsp:spPr>
        <a:xfrm>
          <a:off x="0" y="576273"/>
          <a:ext cx="5562600" cy="17577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20" tIns="187452" rIns="4317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Aumentar la competitividad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Garantizar una renta justa a los agricultores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Mejorar la posición de los agricultores en la cadena alimentaria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sp:txBody>
      <dsp:txXfrm>
        <a:off x="0" y="576273"/>
        <a:ext cx="5562600" cy="1757700"/>
      </dsp:txXfrm>
    </dsp:sp>
    <dsp:sp modelId="{4F012648-F220-4ED4-9722-455A7018D2E0}">
      <dsp:nvSpPr>
        <dsp:cNvPr id="0" name=""/>
        <dsp:cNvSpPr/>
      </dsp:nvSpPr>
      <dsp:spPr>
        <a:xfrm>
          <a:off x="201126" y="57809"/>
          <a:ext cx="4216695" cy="641654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2300" b="1" kern="1200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Resiliencia y Competitividad</a:t>
          </a:r>
          <a:endParaRPr lang="es-ES" sz="2300" b="1" kern="1200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sp:txBody>
      <dsp:txXfrm>
        <a:off x="232449" y="89132"/>
        <a:ext cx="4154049" cy="579008"/>
      </dsp:txXfrm>
    </dsp:sp>
    <dsp:sp modelId="{9AA2126F-70C7-4575-BB96-B99C4CC85E45}">
      <dsp:nvSpPr>
        <dsp:cNvPr id="0" name=""/>
        <dsp:cNvSpPr/>
      </dsp:nvSpPr>
      <dsp:spPr>
        <a:xfrm>
          <a:off x="0" y="2988021"/>
          <a:ext cx="5562600" cy="144585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20" tIns="187452" rIns="4317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Mejorar la posición de los agricultores en la cadena alimentaria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Proteger la calidad alimentaria y sanitaria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sp:txBody>
      <dsp:txXfrm>
        <a:off x="0" y="2988021"/>
        <a:ext cx="5562600" cy="1445850"/>
      </dsp:txXfrm>
    </dsp:sp>
    <dsp:sp modelId="{39D11F28-DBD2-498E-883A-3A81BDBF9FB4}">
      <dsp:nvSpPr>
        <dsp:cNvPr id="0" name=""/>
        <dsp:cNvSpPr/>
      </dsp:nvSpPr>
      <dsp:spPr>
        <a:xfrm>
          <a:off x="211951" y="2351220"/>
          <a:ext cx="4216695" cy="74540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2300" b="1" kern="1200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Calidad y Cadena Alimentaria</a:t>
          </a:r>
          <a:endParaRPr lang="es-ES" sz="2300" b="1" kern="1200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sp:txBody>
      <dsp:txXfrm>
        <a:off x="248339" y="2387608"/>
        <a:ext cx="4143919" cy="672629"/>
      </dsp:txXfrm>
    </dsp:sp>
    <dsp:sp modelId="{85AFB6E4-6F63-4D78-9F88-21826B8FE8A0}">
      <dsp:nvSpPr>
        <dsp:cNvPr id="0" name=""/>
        <dsp:cNvSpPr/>
      </dsp:nvSpPr>
      <dsp:spPr>
        <a:xfrm>
          <a:off x="0" y="4807315"/>
          <a:ext cx="5562600" cy="9072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20" tIns="187452" rIns="4317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Mantener zonas rurales dinámicas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Apoyar el relevo generacional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sp:txBody>
      <dsp:txXfrm>
        <a:off x="0" y="4807315"/>
        <a:ext cx="5562600" cy="907200"/>
      </dsp:txXfrm>
    </dsp:sp>
    <dsp:sp modelId="{670ACEE5-74D7-44A0-A750-62D1B254052E}">
      <dsp:nvSpPr>
        <dsp:cNvPr id="0" name=""/>
        <dsp:cNvSpPr/>
      </dsp:nvSpPr>
      <dsp:spPr>
        <a:xfrm>
          <a:off x="278130" y="4482471"/>
          <a:ext cx="4216695" cy="457684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>
              <a:solidFill>
                <a:sysClr val="window" lastClr="FFFFFF"/>
              </a:solidFill>
              <a:latin typeface="DINPro-Regular"/>
              <a:ea typeface="+mn-ea"/>
              <a:cs typeface="Helvetica" panose="020B0604020202020204" pitchFamily="34" charset="0"/>
            </a:rPr>
            <a:t>Mujeres</a:t>
          </a:r>
        </a:p>
      </dsp:txBody>
      <dsp:txXfrm>
        <a:off x="300472" y="4504813"/>
        <a:ext cx="4172011" cy="413000"/>
      </dsp:txXfrm>
    </dsp:sp>
    <dsp:sp modelId="{FA145062-D9F2-47AC-B385-4614796D6B75}">
      <dsp:nvSpPr>
        <dsp:cNvPr id="0" name=""/>
        <dsp:cNvSpPr/>
      </dsp:nvSpPr>
      <dsp:spPr>
        <a:xfrm>
          <a:off x="0" y="6024625"/>
          <a:ext cx="5562600" cy="9072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20" tIns="187452" rIns="4317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Mantener zonas rurales dinámicas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Apoyar el relevo generacional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sp:txBody>
      <dsp:txXfrm>
        <a:off x="0" y="6024625"/>
        <a:ext cx="5562600" cy="907200"/>
      </dsp:txXfrm>
    </dsp:sp>
    <dsp:sp modelId="{FD763702-2B17-4E12-A5C0-A841C1EF8381}">
      <dsp:nvSpPr>
        <dsp:cNvPr id="0" name=""/>
        <dsp:cNvSpPr/>
      </dsp:nvSpPr>
      <dsp:spPr>
        <a:xfrm>
          <a:off x="278130" y="5763115"/>
          <a:ext cx="4216695" cy="412582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2300" b="1" kern="1200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Dinamización Rural</a:t>
          </a:r>
          <a:endParaRPr lang="es-ES" sz="2300" b="1" kern="1200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sp:txBody>
      <dsp:txXfrm>
        <a:off x="298271" y="5783256"/>
        <a:ext cx="4176413" cy="3723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21D0C-683D-418D-9B76-3B6329822687}">
      <dsp:nvSpPr>
        <dsp:cNvPr id="0" name=""/>
        <dsp:cNvSpPr/>
      </dsp:nvSpPr>
      <dsp:spPr>
        <a:xfrm>
          <a:off x="0" y="623872"/>
          <a:ext cx="5831167" cy="1535625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2563" tIns="812292" rIns="45256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Actuar contra el cambio climático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Proteger el medio ambiente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sp:txBody>
      <dsp:txXfrm>
        <a:off x="0" y="623872"/>
        <a:ext cx="5831167" cy="1535625"/>
      </dsp:txXfrm>
    </dsp:sp>
    <dsp:sp modelId="{4F012648-F220-4ED4-9722-455A7018D2E0}">
      <dsp:nvSpPr>
        <dsp:cNvPr id="0" name=""/>
        <dsp:cNvSpPr/>
      </dsp:nvSpPr>
      <dsp:spPr>
        <a:xfrm>
          <a:off x="210837" y="0"/>
          <a:ext cx="4081816" cy="11630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283" tIns="0" rIns="15428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2300" b="1" kern="1200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Cambio climático y Gestión de Recursos Naturales </a:t>
          </a:r>
          <a:endParaRPr lang="es-ES" sz="2300" b="1" kern="1200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sp:txBody>
      <dsp:txXfrm>
        <a:off x="267610" y="56773"/>
        <a:ext cx="3968270" cy="1049454"/>
      </dsp:txXfrm>
    </dsp:sp>
    <dsp:sp modelId="{9AA2126F-70C7-4575-BB96-B99C4CC85E45}">
      <dsp:nvSpPr>
        <dsp:cNvPr id="0" name=""/>
        <dsp:cNvSpPr/>
      </dsp:nvSpPr>
      <dsp:spPr>
        <a:xfrm>
          <a:off x="0" y="2370641"/>
          <a:ext cx="5831167" cy="1228500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2563" tIns="812292" rIns="45256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Preservar los paisajes y la biodiversidad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sp:txBody>
      <dsp:txXfrm>
        <a:off x="0" y="2370641"/>
        <a:ext cx="5831167" cy="1228500"/>
      </dsp:txXfrm>
    </dsp:sp>
    <dsp:sp modelId="{39D11F28-DBD2-498E-883A-3A81BDBF9FB4}">
      <dsp:nvSpPr>
        <dsp:cNvPr id="0" name=""/>
        <dsp:cNvSpPr/>
      </dsp:nvSpPr>
      <dsp:spPr>
        <a:xfrm>
          <a:off x="222184" y="2234237"/>
          <a:ext cx="4081816" cy="607023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283" tIns="0" rIns="15428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2300" b="1" kern="1200" dirty="0">
              <a:solidFill>
                <a:sysClr val="window" lastClr="FFFFFF"/>
              </a:solidFill>
              <a:latin typeface="DINPro-Regular"/>
              <a:ea typeface="+mn-ea"/>
              <a:cs typeface="+mn-cs"/>
            </a:rPr>
            <a:t>Biodiversidad y Paisaje</a:t>
          </a:r>
          <a:endParaRPr lang="es-ES" sz="2300" b="1" kern="1200" dirty="0">
            <a:solidFill>
              <a:sysClr val="window" lastClr="FFFFFF"/>
            </a:solidFill>
            <a:latin typeface="DINPro-Regular"/>
            <a:ea typeface="+mn-ea"/>
            <a:cs typeface="+mn-cs"/>
          </a:endParaRPr>
        </a:p>
      </dsp:txBody>
      <dsp:txXfrm>
        <a:off x="251816" y="2263869"/>
        <a:ext cx="4022552" cy="547759"/>
      </dsp:txXfrm>
    </dsp:sp>
    <dsp:sp modelId="{85AFB6E4-6F63-4D78-9F88-21826B8FE8A0}">
      <dsp:nvSpPr>
        <dsp:cNvPr id="0" name=""/>
        <dsp:cNvSpPr/>
      </dsp:nvSpPr>
      <dsp:spPr>
        <a:xfrm>
          <a:off x="0" y="3747215"/>
          <a:ext cx="5831167" cy="1504912"/>
        </a:xfrm>
        <a:prstGeom prst="rect">
          <a:avLst/>
        </a:prstGeom>
        <a:solidFill>
          <a:srgbClr val="FFFFFF">
            <a:alpha val="90000"/>
          </a:srgbClr>
        </a:solidFill>
        <a:ln w="12700" cap="flat" cmpd="sng" algn="ctr">
          <a:solidFill>
            <a:srgbClr val="005D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2563" tIns="812292" rIns="45256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2000" kern="1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+mn-cs"/>
            </a:rPr>
            <a:t>Modernizar el sector agrario. Conocimiento, innovación y digitalización</a:t>
          </a:r>
          <a:endParaRPr lang="es-ES" sz="2000" kern="1200" dirty="0">
            <a:solidFill>
              <a:schemeClr val="bg1">
                <a:lumMod val="50000"/>
              </a:schemeClr>
            </a:solidFill>
            <a:latin typeface="DINPro-Regular"/>
            <a:ea typeface="+mn-ea"/>
            <a:cs typeface="+mn-cs"/>
          </a:endParaRPr>
        </a:p>
      </dsp:txBody>
      <dsp:txXfrm>
        <a:off x="0" y="3747215"/>
        <a:ext cx="5831167" cy="1504912"/>
      </dsp:txXfrm>
    </dsp:sp>
    <dsp:sp modelId="{670ACEE5-74D7-44A0-A750-62D1B254052E}">
      <dsp:nvSpPr>
        <dsp:cNvPr id="0" name=""/>
        <dsp:cNvSpPr/>
      </dsp:nvSpPr>
      <dsp:spPr>
        <a:xfrm>
          <a:off x="228602" y="3733802"/>
          <a:ext cx="4081816" cy="513113"/>
        </a:xfrm>
        <a:prstGeom prst="roundRect">
          <a:avLst/>
        </a:prstGeom>
        <a:solidFill>
          <a:srgbClr val="005D5D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283" tIns="0" rIns="15428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>
              <a:solidFill>
                <a:sysClr val="window" lastClr="FFFFFF"/>
              </a:solidFill>
              <a:latin typeface="DINPro-Regular"/>
              <a:ea typeface="+mn-ea"/>
              <a:cs typeface="Helvetica" panose="020B0604020202020204" pitchFamily="34" charset="0"/>
            </a:rPr>
            <a:t>Innovación</a:t>
          </a:r>
        </a:p>
      </dsp:txBody>
      <dsp:txXfrm>
        <a:off x="253650" y="3758850"/>
        <a:ext cx="4031720" cy="463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C9ACB-1DA4-4389-BCCB-71B14E05642C}">
      <dsp:nvSpPr>
        <dsp:cNvPr id="0" name=""/>
        <dsp:cNvSpPr/>
      </dsp:nvSpPr>
      <dsp:spPr>
        <a:xfrm>
          <a:off x="1240333" y="300"/>
          <a:ext cx="3005732" cy="18034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>
              <a:latin typeface="DINPro-Regular"/>
            </a:rPr>
            <a:t>Económico</a:t>
          </a:r>
        </a:p>
      </dsp:txBody>
      <dsp:txXfrm>
        <a:off x="1240333" y="300"/>
        <a:ext cx="3005732" cy="1803439"/>
      </dsp:txXfrm>
    </dsp:sp>
    <dsp:sp modelId="{28059F16-CC49-4532-9E27-0CB5307F7F42}">
      <dsp:nvSpPr>
        <dsp:cNvPr id="0" name=""/>
        <dsp:cNvSpPr/>
      </dsp:nvSpPr>
      <dsp:spPr>
        <a:xfrm>
          <a:off x="1240333" y="2104313"/>
          <a:ext cx="3005732" cy="18034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>
              <a:latin typeface="DINPro-Regular"/>
            </a:rPr>
            <a:t>Ambiental</a:t>
          </a:r>
        </a:p>
      </dsp:txBody>
      <dsp:txXfrm>
        <a:off x="1240333" y="2104313"/>
        <a:ext cx="3005732" cy="1803439"/>
      </dsp:txXfrm>
    </dsp:sp>
    <dsp:sp modelId="{58EA0DFB-7030-4C1C-84F9-B7348A17C12A}">
      <dsp:nvSpPr>
        <dsp:cNvPr id="0" name=""/>
        <dsp:cNvSpPr/>
      </dsp:nvSpPr>
      <dsp:spPr>
        <a:xfrm>
          <a:off x="1240333" y="4208626"/>
          <a:ext cx="3005732" cy="18034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>
              <a:latin typeface="DINPro-Regular"/>
            </a:rPr>
            <a:t>Rural y social</a:t>
          </a:r>
        </a:p>
      </dsp:txBody>
      <dsp:txXfrm>
        <a:off x="1240333" y="4208626"/>
        <a:ext cx="3005732" cy="1803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72335-975A-4FD2-B92D-8064CBAA436D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13B8F-44EB-4666-AB9B-3328CD4766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09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4161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68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1. Agricultura inteligente y competitiva: proyectos financiados por la PAC que contribuyen a un sector agrícola inteligente, competitivo, </a:t>
            </a:r>
            <a:r>
              <a:rPr lang="es-ES" dirty="0" err="1" smtClean="0"/>
              <a:t>resiliente</a:t>
            </a:r>
            <a:r>
              <a:rPr lang="es-ES" dirty="0" smtClean="0"/>
              <a:t> y diversificado que garantice la seguridad alimentaria a largo plazo.2. Protección del medio ambiente: proyectos financiados por la PAC que refuercen la protección del medio ambiente, incluida la biodiversidad, aborden el cambio climático, demuestren la sostenibilidad y/o contribuyan a su recuperación. 3. Tejido socioeconómico de las zonas rurales: proyectos financiados por la PAC que demuestren su contribución al fortalecimiento de la resiliencia económica de la Europa rural, que lleven a cabo aspectos sociales de manera innovadora, demuestren un enfoque sostenible para promover los beneficios de la digitalización en la agricultura y para las zonas rurales. Contribuir en la inclusión y la resiliencia de la sociedad rural y/o apoyar a los empresarios y empresas rurales de forma innovadora. 4. Habilidades de las partes interesadas rurales (inspirado en que 2023 sea el año europeo de las habilidades): proyectos financiados por la PAC que muestren el aprendizaje permanente, capaciten a las personas y a las empresas para contribuir a las transiciones ecológica y digital y apoyan la innovación y la competitividad.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807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14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920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251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88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956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362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724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87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06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19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586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36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28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695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524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3B8F-44EB-4666-AB9B-3328CD4766D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05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005D5D"/>
                </a:solidFill>
                <a:latin typeface="DINPro-Medium"/>
                <a:cs typeface="DINPr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757578"/>
                </a:solidFill>
                <a:latin typeface="DINPro-Regular"/>
                <a:cs typeface="DINPro-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005D5D"/>
                </a:solidFill>
                <a:latin typeface="DINPro-Medium"/>
                <a:cs typeface="DINPr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757578"/>
                </a:solidFill>
                <a:latin typeface="DINPro-Regular"/>
                <a:cs typeface="DINPro-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005D5D"/>
                </a:solidFill>
                <a:latin typeface="DINPro-Medium"/>
                <a:cs typeface="DINPr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005D5D"/>
                </a:solidFill>
                <a:latin typeface="DINPro-Medium"/>
                <a:cs typeface="DINPr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6477" y="905149"/>
            <a:ext cx="5149215" cy="1624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005D5D"/>
                </a:solidFill>
                <a:latin typeface="DINPro-Medium"/>
                <a:cs typeface="DINPr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7" y="3354257"/>
            <a:ext cx="11894820" cy="3526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757578"/>
                </a:solidFill>
                <a:latin typeface="DINPro-Regular"/>
                <a:cs typeface="DINPro-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ission.europa.eu/strategy-and-policy/priorities-2019-2024/europe-fit-digital-age/european-year-skills-2023_en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JM0LSzWZ4F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u-cap-network.ec.europa.eu/publications/rural-inspiration-awards-2022-projects-brochure_en#section--resources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s://eu-cap-network.ec.europa.eu/publications/rural-inspiration-awards-2022-projects-brochure_en" TargetMode="External"/><Relationship Id="rId2" Type="http://schemas.openxmlformats.org/officeDocument/2006/relationships/hyperlink" Target="https://eu-cap-network.ec.europa.eu/agricultural-and-rural-inspiration-awards-2023_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hyperlink" Target="https://eu-cap-network.ec.europa.eu/agricultural-and-rural-inspiration-awards-2023_e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druralnacional.es/" TargetMode="External"/><Relationship Id="rId13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4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hyperlink" Target="https://eu-cap-network.ec.europa.eu/index_en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48.png"/><Relationship Id="rId10" Type="http://schemas.openxmlformats.org/officeDocument/2006/relationships/hyperlink" Target="http://www.redruralnacional.es/web/guest/boletin-rrn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://www.redruralnacional.es/web/guest/boletin-de-la-red-rural-naciona" TargetMode="Externa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boe.es/doue/2021/435/L00001-00186.pdf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hyperlink" Target="https://www.boe.es/boe/dias/2022/12/29/pdfs/BOE-A-2022-23046.pdf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s://www.mapa.gob.es/es/pac/post-2020/pepac-sfc2021-v12_tcm30-623871.pdf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oe.es/doue/2021/435/L00001-00186.pd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u-cap-network.ec.europa.eu/events/1st-national-networks-meeting_en" TargetMode="External"/><Relationship Id="rId13" Type="http://schemas.openxmlformats.org/officeDocument/2006/relationships/image" Target="../media/image13.jpeg"/><Relationship Id="rId18" Type="http://schemas.openxmlformats.org/officeDocument/2006/relationships/hyperlink" Target="https://www.instagram.com/redruralnacionalrrn/" TargetMode="External"/><Relationship Id="rId3" Type="http://schemas.openxmlformats.org/officeDocument/2006/relationships/hyperlink" Target="http://www.redruralnacional.es/" TargetMode="External"/><Relationship Id="rId7" Type="http://schemas.openxmlformats.org/officeDocument/2006/relationships/hyperlink" Target="https://ich.unesco.org/en/RL/mediterranean-diet-00884" TargetMode="External"/><Relationship Id="rId12" Type="http://schemas.openxmlformats.org/officeDocument/2006/relationships/image" Target="../media/image12.jpeg"/><Relationship Id="rId17" Type="http://schemas.openxmlformats.org/officeDocument/2006/relationships/hyperlink" Target="https://www.youtube.com/channel/UCnQo0NksuhD59JiMRYdfxCg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druralnacional.es/inicio/publicaciones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://www.redruralnacional.es/web/guest/boletin-rrn" TargetMode="External"/><Relationship Id="rId15" Type="http://schemas.openxmlformats.org/officeDocument/2006/relationships/hyperlink" Target="https://twitter.com/redrunacional/" TargetMode="External"/><Relationship Id="rId10" Type="http://schemas.openxmlformats.org/officeDocument/2006/relationships/image" Target="../media/image7.png"/><Relationship Id="rId19" Type="http://schemas.openxmlformats.org/officeDocument/2006/relationships/hyperlink" Target="https://www.facebook.com/redruralnacional/" TargetMode="External"/><Relationship Id="rId4" Type="http://schemas.openxmlformats.org/officeDocument/2006/relationships/hyperlink" Target="http://www.redruralnacional.es/web/guest/boletin-de-la-red-rural-naciona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2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2.xml"/><Relationship Id="rId10" Type="http://schemas.openxmlformats.org/officeDocument/2006/relationships/image" Target="../media/image8.png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Relationship Id="rId14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druralnacional.es/ProgramaAntenas/iantenas.htm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redruralnacional.es/documentos/emprendimiento-dinamizacion" TargetMode="External"/><Relationship Id="rId18" Type="http://schemas.openxmlformats.org/officeDocument/2006/relationships/hyperlink" Target="https://www.redruralnacional.es/evento/jornada-emprendimiento-juvenil-en-el-medio-rural-en-la-tematica-produccion-ecologica" TargetMode="External"/><Relationship Id="rId26" Type="http://schemas.openxmlformats.org/officeDocument/2006/relationships/image" Target="../media/image26.png"/><Relationship Id="rId3" Type="http://schemas.openxmlformats.org/officeDocument/2006/relationships/image" Target="../media/image6.png"/><Relationship Id="rId21" Type="http://schemas.openxmlformats.org/officeDocument/2006/relationships/hyperlink" Target="https://www.redruralnacional.es/evento/jornada-emprendimiento-juvenil-en-el-medio-rural-en-la-tematica-del-sector-forestal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hyperlink" Target="https://www.redruralnacional.es/evento/jornada-emprendimiento-juvenil-en-el-medio-rural-en-la-tematica-negocios-proximidad" TargetMode="External"/><Relationship Id="rId25" Type="http://schemas.openxmlformats.org/officeDocument/2006/relationships/hyperlink" Target="https://www.redruralnacional.es/evento/grupo-tematico-mujeres-rurales-2022-0" TargetMode="External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png"/><Relationship Id="rId20" Type="http://schemas.openxmlformats.org/officeDocument/2006/relationships/hyperlink" Target="https://www.redruralnacional.es/evento/jornada-emprendimiento-juvenil-en-el-medio-rural-en-la-tematica-ocio-y-cultura" TargetMode="External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druralnacional.es/evento/jornada-presentacion-del-programa-las-antenas-regionales-la-red-rural-nacional" TargetMode="External"/><Relationship Id="rId11" Type="http://schemas.openxmlformats.org/officeDocument/2006/relationships/hyperlink" Target="https://redruralnacional.es/evento/reunion-la-asamblea-la-red-rural-nacional-0" TargetMode="External"/><Relationship Id="rId24" Type="http://schemas.openxmlformats.org/officeDocument/2006/relationships/image" Target="../media/image25.png"/><Relationship Id="rId32" Type="http://schemas.openxmlformats.org/officeDocument/2006/relationships/image" Target="../media/image29.pn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23" Type="http://schemas.openxmlformats.org/officeDocument/2006/relationships/image" Target="../media/image24.png"/><Relationship Id="rId28" Type="http://schemas.openxmlformats.org/officeDocument/2006/relationships/image" Target="../media/image27.jpeg"/><Relationship Id="rId10" Type="http://schemas.openxmlformats.org/officeDocument/2006/relationships/hyperlink" Target="https://www.redruralnacional.es/evento/intercambio-experiencias-entre-emprendedores-rurales-en-castilla-y-leon" TargetMode="External"/><Relationship Id="rId19" Type="http://schemas.openxmlformats.org/officeDocument/2006/relationships/hyperlink" Target="https://www.redruralnacional.es/evento/jornada-emprendimiento-juvenil-en-el-medio-rural-en-la-tematica-pequenas-industrias" TargetMode="External"/><Relationship Id="rId31" Type="http://schemas.openxmlformats.org/officeDocument/2006/relationships/hyperlink" Target="https://www.redruralnacional.es/evento/presentacion-la-seleccion-proyectos-juventud-rural-enredada-la-red-rural-nacional-en-la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hyperlink" Target="https://www.youtube.com/watch?v=x4qqIT80sPg" TargetMode="External"/><Relationship Id="rId22" Type="http://schemas.openxmlformats.org/officeDocument/2006/relationships/image" Target="../media/image23.png"/><Relationship Id="rId27" Type="http://schemas.openxmlformats.org/officeDocument/2006/relationships/hyperlink" Target="https://www.redruralnacional.es/noticia/la-red-rural-nacional-impulsa-el-liderazgo-rural-femenino-traves-un-ciclo-encuentros" TargetMode="External"/><Relationship Id="rId30" Type="http://schemas.openxmlformats.org/officeDocument/2006/relationships/hyperlink" Target="https://www.redruralnacional.es/evento/encuentro-presencial-la-juventud-rural-en-coy-lorca-murcia" TargetMode="External"/><Relationship Id="rId8" Type="http://schemas.openxmlformats.org/officeDocument/2006/relationships/hyperlink" Target="https://www.redruralnacional.es/evento/jornada-presentacion-del-programa-antenas-regionales-la-red-rural-nacional-y-los-tallere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460CC819-A81B-B6C5-1DB7-D86CCA1E3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" y="1257"/>
            <a:ext cx="20104100" cy="113080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2620" y="1883115"/>
            <a:ext cx="10738429" cy="233269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  <a:tabLst>
                <a:tab pos="2112010" algn="l"/>
              </a:tabLst>
            </a:pPr>
            <a:r>
              <a:rPr lang="es-ES" sz="6000" b="1" spc="215" dirty="0">
                <a:solidFill>
                  <a:srgbClr val="FFFFFF"/>
                </a:solidFill>
              </a:rPr>
              <a:t>RED PAC </a:t>
            </a:r>
            <a:r>
              <a:rPr lang="es-ES" sz="4100" spc="215" dirty="0">
                <a:solidFill>
                  <a:srgbClr val="FFFFFF"/>
                </a:solidFill>
              </a:rPr>
              <a:t/>
            </a:r>
            <a:br>
              <a:rPr lang="es-ES" sz="4100" spc="215" dirty="0">
                <a:solidFill>
                  <a:srgbClr val="FFFFFF"/>
                </a:solidFill>
              </a:rPr>
            </a:br>
            <a:r>
              <a:rPr lang="es-ES" sz="4100" spc="215" dirty="0" err="1" smtClean="0">
                <a:solidFill>
                  <a:srgbClr val="FFFFFF"/>
                </a:solidFill>
              </a:rPr>
              <a:t>Agriculture</a:t>
            </a:r>
            <a:r>
              <a:rPr lang="es-ES" sz="4100" spc="215" dirty="0" smtClean="0">
                <a:solidFill>
                  <a:srgbClr val="FFFFFF"/>
                </a:solidFill>
              </a:rPr>
              <a:t> and Rural </a:t>
            </a:r>
            <a:r>
              <a:rPr lang="es-ES" sz="4100" spc="215" dirty="0" err="1" smtClean="0">
                <a:solidFill>
                  <a:srgbClr val="FFFFFF"/>
                </a:solidFill>
              </a:rPr>
              <a:t>Inspiration</a:t>
            </a:r>
            <a:r>
              <a:rPr lang="es-ES" sz="4100" spc="215" dirty="0" smtClean="0">
                <a:solidFill>
                  <a:srgbClr val="FFFFFF"/>
                </a:solidFill>
              </a:rPr>
              <a:t> </a:t>
            </a:r>
            <a:r>
              <a:rPr lang="es-ES" sz="4100" spc="215" dirty="0" err="1" smtClean="0">
                <a:solidFill>
                  <a:srgbClr val="FFFFFF"/>
                </a:solidFill>
              </a:rPr>
              <a:t>Awards</a:t>
            </a:r>
            <a:r>
              <a:rPr lang="es-ES" sz="4100" spc="215" dirty="0" smtClean="0">
                <a:solidFill>
                  <a:srgbClr val="FFFFFF"/>
                </a:solidFill>
              </a:rPr>
              <a:t/>
            </a:r>
            <a:br>
              <a:rPr lang="es-ES" sz="4100" spc="215" dirty="0" smtClean="0">
                <a:solidFill>
                  <a:srgbClr val="FFFFFF"/>
                </a:solidFill>
              </a:rPr>
            </a:br>
            <a:r>
              <a:rPr lang="es-ES" sz="4100" spc="215" dirty="0" smtClean="0">
                <a:solidFill>
                  <a:srgbClr val="FFFFFF"/>
                </a:solidFill>
              </a:rPr>
              <a:t>ARIA 2023</a:t>
            </a:r>
            <a:endParaRPr lang="es-ES" sz="4100" spc="215" dirty="0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39513" y="4132750"/>
            <a:ext cx="3519170" cy="637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200"/>
              </a:lnSpc>
              <a:spcBef>
                <a:spcPts val="100"/>
              </a:spcBef>
            </a:pPr>
            <a:r>
              <a:rPr lang="es-ES" sz="2800" dirty="0" smtClean="0">
                <a:solidFill>
                  <a:srgbClr val="FFFFFF"/>
                </a:solidFill>
                <a:latin typeface="DINPro-Regular"/>
                <a:cs typeface="DINPro-Regular"/>
              </a:rPr>
              <a:t>22 </a:t>
            </a:r>
            <a:r>
              <a:rPr lang="es-ES" sz="2800" dirty="0">
                <a:solidFill>
                  <a:srgbClr val="FFFFFF"/>
                </a:solidFill>
                <a:latin typeface="DINPro-Regular"/>
                <a:cs typeface="DINPro-Regular"/>
              </a:rPr>
              <a:t>de </a:t>
            </a:r>
            <a:r>
              <a:rPr lang="es-ES" sz="2800" dirty="0" smtClean="0">
                <a:solidFill>
                  <a:srgbClr val="FFFFFF"/>
                </a:solidFill>
                <a:latin typeface="DINPro-Regular"/>
                <a:cs typeface="DINPro-Regular"/>
              </a:rPr>
              <a:t>junio </a:t>
            </a:r>
            <a:r>
              <a:rPr lang="es-ES" sz="2800" dirty="0">
                <a:solidFill>
                  <a:srgbClr val="FFFFFF"/>
                </a:solidFill>
                <a:latin typeface="DINPro-Regular"/>
                <a:cs typeface="DINPro-Regular"/>
              </a:rPr>
              <a:t>de 2023</a:t>
            </a:r>
            <a:endParaRPr sz="2800" dirty="0">
              <a:latin typeface="DINPro-Regular"/>
              <a:cs typeface="DINPro-Regular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AE9167B-A4B0-51BD-F14E-C7F673D8AD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1271250" y="9568791"/>
            <a:ext cx="4038600" cy="1522719"/>
          </a:xfrm>
          <a:prstGeom prst="rect">
            <a:avLst/>
          </a:prstGeom>
        </p:spPr>
      </p:pic>
      <p:pic>
        <p:nvPicPr>
          <p:cNvPr id="31" name="Imagen 3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2B597C-EB63-0E9C-5480-89125AB725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769475"/>
            <a:ext cx="3276600" cy="1069286"/>
          </a:xfrm>
          <a:prstGeom prst="rect">
            <a:avLst/>
          </a:prstGeom>
        </p:spPr>
      </p:pic>
      <p:pic>
        <p:nvPicPr>
          <p:cNvPr id="36" name="Imagen 35" descr="Texto&#10;&#10;Descripción generada automáticamente">
            <a:extLst>
              <a:ext uri="{FF2B5EF4-FFF2-40B4-BE49-F238E27FC236}">
                <a16:creationId xmlns:a16="http://schemas.microsoft.com/office/drawing/2014/main" id="{7345CDE2-CC37-A63F-D666-DCB35B52B4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0" y="9848191"/>
            <a:ext cx="4267200" cy="8919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3250" y="1235075"/>
            <a:ext cx="12039600" cy="658514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sz="4000" b="1" spc="175" dirty="0"/>
              <a:t>Presentación del nuevo nombre, logo y lema</a:t>
            </a:r>
            <a:endParaRPr sz="4000" b="1" spc="19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0971" y="4068596"/>
            <a:ext cx="3338679" cy="33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50" y="3912493"/>
            <a:ext cx="4458068" cy="3386871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>
            <a:off x="9137650" y="5426075"/>
            <a:ext cx="14478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3"/>
          <p:cNvSpPr txBox="1">
            <a:spLocks noGrp="1"/>
          </p:cNvSpPr>
          <p:nvPr>
            <p:ph type="body" idx="1"/>
          </p:nvPr>
        </p:nvSpPr>
        <p:spPr>
          <a:xfrm>
            <a:off x="2355850" y="3300246"/>
            <a:ext cx="4180182" cy="453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400"/>
              </a:lnSpc>
              <a:spcBef>
                <a:spcPts val="100"/>
              </a:spcBef>
            </a:pPr>
            <a:r>
              <a:rPr lang="es-ES" spc="-90" dirty="0"/>
              <a:t>PERIODO </a:t>
            </a:r>
            <a:r>
              <a:rPr lang="es-ES" spc="-90" dirty="0" smtClean="0"/>
              <a:t>ANTERIOR 2022</a:t>
            </a:r>
            <a:endParaRPr lang="es-ES" spc="-90" dirty="0"/>
          </a:p>
        </p:txBody>
      </p:sp>
      <p:sp>
        <p:nvSpPr>
          <p:cNvPr id="16" name="object 3"/>
          <p:cNvSpPr txBox="1">
            <a:spLocks/>
          </p:cNvSpPr>
          <p:nvPr/>
        </p:nvSpPr>
        <p:spPr>
          <a:xfrm>
            <a:off x="13557250" y="3300246"/>
            <a:ext cx="3633470" cy="453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2700" b="0" i="0">
                <a:solidFill>
                  <a:srgbClr val="757578"/>
                </a:solidFill>
                <a:latin typeface="DINPro-Regular"/>
                <a:ea typeface="+mn-ea"/>
                <a:cs typeface="DINPro-Regular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just" defTabSz="914400" eaLnBrk="1" fontAlgn="auto" latinLnBrk="0" hangingPunct="1">
              <a:lnSpc>
                <a:spcPct val="106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0" i="0" u="none" strike="noStrike" kern="0" cap="none" spc="-90" normalizeH="0" baseline="0" noProof="0" dirty="0" smtClean="0">
                <a:ln>
                  <a:noFill/>
                </a:ln>
                <a:solidFill>
                  <a:srgbClr val="757578"/>
                </a:solidFill>
                <a:effectLst/>
                <a:uLnTx/>
                <a:uFillTx/>
                <a:latin typeface="DINPro-Regular"/>
                <a:ea typeface="+mn-ea"/>
              </a:rPr>
              <a:t>PERIODO 2023</a:t>
            </a:r>
            <a:endParaRPr kumimoji="0" lang="es-ES" sz="2700" b="0" i="0" u="none" strike="noStrike" kern="0" cap="none" spc="-90" normalizeH="0" baseline="0" noProof="0" dirty="0">
              <a:ln>
                <a:noFill/>
              </a:ln>
              <a:solidFill>
                <a:srgbClr val="757578"/>
              </a:solidFill>
              <a:effectLst/>
              <a:uLnTx/>
              <a:uFillTx/>
              <a:latin typeface="DINPro-Regular"/>
              <a:ea typeface="+mn-ea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719050" y="7738388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175" dirty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#</a:t>
            </a:r>
            <a:r>
              <a:rPr lang="es-ES" sz="2800" b="1" spc="175" dirty="0" err="1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Boosting</a:t>
            </a:r>
            <a:r>
              <a:rPr lang="es-ES" sz="2800" b="1" spc="175" dirty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 </a:t>
            </a:r>
            <a:r>
              <a:rPr lang="es-ES" sz="2800" b="1" spc="175" dirty="0" err="1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skills</a:t>
            </a:r>
            <a:r>
              <a:rPr lang="es-ES" sz="2800" b="1" spc="175" dirty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 </a:t>
            </a:r>
            <a:r>
              <a:rPr lang="es-ES" sz="2800" b="1" spc="175" dirty="0" err="1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for</a:t>
            </a:r>
            <a:r>
              <a:rPr lang="es-ES" sz="2800" b="1" spc="175" dirty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 agricultura and rural </a:t>
            </a:r>
            <a:r>
              <a:rPr lang="es-ES" sz="2800" b="1" spc="175" dirty="0" err="1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areas</a:t>
            </a:r>
            <a:endParaRPr lang="es-ES" sz="2800" b="1" spc="175" dirty="0">
              <a:solidFill>
                <a:srgbClr val="005D5D"/>
              </a:solidFill>
              <a:latin typeface="DINPro-Medium"/>
              <a:ea typeface="+mj-ea"/>
              <a:cs typeface="DINPro-Medium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79650" y="8169275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175" dirty="0" smtClean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#</a:t>
            </a:r>
            <a:r>
              <a:rPr lang="es-ES" sz="2800" b="1" spc="175" dirty="0" err="1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The</a:t>
            </a:r>
            <a:r>
              <a:rPr lang="es-ES" sz="2800" b="1" spc="175" dirty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 </a:t>
            </a:r>
            <a:r>
              <a:rPr lang="es-ES" sz="2800" b="1" spc="175" dirty="0" err="1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Future</a:t>
            </a:r>
            <a:r>
              <a:rPr lang="es-ES" sz="2800" b="1" spc="175" dirty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 </a:t>
            </a:r>
            <a:r>
              <a:rPr lang="es-ES" sz="2800" b="1" spc="175" dirty="0" err="1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is</a:t>
            </a:r>
            <a:r>
              <a:rPr lang="es-ES" sz="2800" b="1" spc="175" dirty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 </a:t>
            </a:r>
            <a:r>
              <a:rPr lang="es-ES" sz="2800" b="1" spc="175" dirty="0" err="1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Youth</a:t>
            </a:r>
            <a:endParaRPr lang="es-ES" sz="2800" b="1" spc="175" dirty="0">
              <a:solidFill>
                <a:srgbClr val="005D5D"/>
              </a:solidFill>
              <a:latin typeface="DINPro-Medium"/>
              <a:ea typeface="+mj-ea"/>
              <a:cs typeface="DINPro-Medium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373608" y="9074142"/>
            <a:ext cx="468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i="1" u="sng" dirty="0" smtClean="0">
                <a:hlinkClick r:id="rId8"/>
              </a:rPr>
              <a:t>Alineación con </a:t>
            </a:r>
            <a:r>
              <a:rPr lang="es-ES" sz="1800" i="1" u="sng" dirty="0" err="1" smtClean="0">
                <a:hlinkClick r:id="rId8"/>
              </a:rPr>
              <a:t>European</a:t>
            </a:r>
            <a:r>
              <a:rPr lang="es-ES" sz="1800" i="1" u="sng" dirty="0" smtClean="0">
                <a:hlinkClick r:id="rId8"/>
              </a:rPr>
              <a:t> </a:t>
            </a:r>
            <a:r>
              <a:rPr lang="es-ES" sz="1800" i="1" u="sng" dirty="0" err="1">
                <a:hlinkClick r:id="rId8"/>
              </a:rPr>
              <a:t>year</a:t>
            </a:r>
            <a:r>
              <a:rPr lang="es-ES" sz="1800" i="1" u="sng" dirty="0">
                <a:hlinkClick r:id="rId8"/>
              </a:rPr>
              <a:t> of </a:t>
            </a:r>
            <a:r>
              <a:rPr lang="es-ES" sz="1800" i="1" u="sng" dirty="0" err="1">
                <a:hlinkClick r:id="rId8"/>
              </a:rPr>
              <a:t>skills</a:t>
            </a:r>
            <a:r>
              <a:rPr lang="es-ES" sz="1800" i="1" u="sng" dirty="0">
                <a:hlinkClick r:id="rId8"/>
              </a:rPr>
              <a:t> 2023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75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7" y="905149"/>
            <a:ext cx="1022477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1. Los objetivos de los ARIA</a:t>
            </a: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2759075"/>
            <a:ext cx="17578502" cy="2975014"/>
          </a:xfrm>
          <a:prstGeom prst="rect">
            <a:avLst/>
          </a:prstGeom>
        </p:spPr>
      </p:pic>
      <p:sp>
        <p:nvSpPr>
          <p:cNvPr id="13" name="object 3"/>
          <p:cNvSpPr txBox="1">
            <a:spLocks noGrp="1"/>
          </p:cNvSpPr>
          <p:nvPr>
            <p:ph type="body" idx="1"/>
          </p:nvPr>
        </p:nvSpPr>
        <p:spPr>
          <a:xfrm>
            <a:off x="5784850" y="6171527"/>
            <a:ext cx="345297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es-ES" sz="2400" dirty="0"/>
              <a:t>Demostrar soluciones innovadoras que afecten a las comunidades rurales</a:t>
            </a:r>
          </a:p>
        </p:txBody>
      </p:sp>
      <p:sp>
        <p:nvSpPr>
          <p:cNvPr id="14" name="object 3"/>
          <p:cNvSpPr txBox="1">
            <a:spLocks/>
          </p:cNvSpPr>
          <p:nvPr/>
        </p:nvSpPr>
        <p:spPr>
          <a:xfrm>
            <a:off x="1517650" y="6171527"/>
            <a:ext cx="3452973" cy="1159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2700" b="0" i="0">
                <a:solidFill>
                  <a:srgbClr val="757578"/>
                </a:solidFill>
                <a:latin typeface="DINPro-Regular"/>
                <a:ea typeface="+mn-ea"/>
                <a:cs typeface="DINPro-Regular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 smtClean="0"/>
              <a:t>Aumentar la visibilidad del desarrollo agrícola y rural en la UE</a:t>
            </a:r>
            <a:endParaRPr lang="es-ES" sz="2400" spc="-90" dirty="0"/>
          </a:p>
        </p:txBody>
      </p:sp>
      <p:sp>
        <p:nvSpPr>
          <p:cNvPr id="16" name="object 3"/>
          <p:cNvSpPr txBox="1">
            <a:spLocks/>
          </p:cNvSpPr>
          <p:nvPr/>
        </p:nvSpPr>
        <p:spPr>
          <a:xfrm>
            <a:off x="10185400" y="6160132"/>
            <a:ext cx="3543300" cy="1578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2700" b="0" i="0">
                <a:solidFill>
                  <a:srgbClr val="757578"/>
                </a:solidFill>
                <a:latin typeface="DINPro-Regular"/>
                <a:ea typeface="+mn-ea"/>
                <a:cs typeface="DINPro-Regular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/>
              <a:t>Promover una mentalidad de recapacitación y perfeccionamiento en el sector agrícola</a:t>
            </a:r>
            <a:endParaRPr lang="es-ES" sz="2400" spc="-90" dirty="0"/>
          </a:p>
        </p:txBody>
      </p:sp>
      <p:sp>
        <p:nvSpPr>
          <p:cNvPr id="17" name="object 3"/>
          <p:cNvSpPr txBox="1">
            <a:spLocks/>
          </p:cNvSpPr>
          <p:nvPr/>
        </p:nvSpPr>
        <p:spPr>
          <a:xfrm>
            <a:off x="14395450" y="6173364"/>
            <a:ext cx="4648200" cy="32151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2700" b="0" i="0">
                <a:solidFill>
                  <a:srgbClr val="757578"/>
                </a:solidFill>
                <a:latin typeface="DINPro-Regular"/>
                <a:ea typeface="+mn-ea"/>
                <a:cs typeface="DINPro-Regular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marR="508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/>
              <a:t>Apoyar el trabajo </a:t>
            </a:r>
            <a:r>
              <a:rPr lang="es-ES" sz="2400" dirty="0" smtClean="0"/>
              <a:t>de la </a:t>
            </a:r>
            <a:r>
              <a:rPr lang="es-ES" sz="2400" b="1" dirty="0" smtClean="0"/>
              <a:t>Red PAC </a:t>
            </a:r>
            <a:r>
              <a:rPr lang="es-ES" sz="2400" dirty="0" smtClean="0"/>
              <a:t>en </a:t>
            </a:r>
            <a:r>
              <a:rPr lang="es-ES" sz="2400" dirty="0"/>
              <a:t>las siguientes tareas</a:t>
            </a:r>
            <a:r>
              <a:rPr lang="es-ES" sz="2400" dirty="0" smtClean="0"/>
              <a:t>:</a:t>
            </a:r>
          </a:p>
          <a:p>
            <a:pPr marR="508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s-ES" sz="2400" dirty="0" smtClean="0"/>
              <a:t>- Identificación </a:t>
            </a:r>
            <a:r>
              <a:rPr lang="es-ES" sz="2400" dirty="0"/>
              <a:t>de </a:t>
            </a:r>
            <a:r>
              <a:rPr lang="es-ES" sz="2400" dirty="0" smtClean="0"/>
              <a:t>BBPP. </a:t>
            </a:r>
          </a:p>
          <a:p>
            <a:pPr marL="265113" marR="5080" indent="-252413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 smtClean="0"/>
              <a:t>- Contribuir </a:t>
            </a:r>
            <a:r>
              <a:rPr lang="es-ES" sz="2400" dirty="0"/>
              <a:t>al trabajo de la Red CAP de la </a:t>
            </a:r>
            <a:r>
              <a:rPr lang="es-ES" sz="2400" dirty="0" smtClean="0"/>
              <a:t>UE. </a:t>
            </a:r>
          </a:p>
          <a:p>
            <a:pPr marL="265113" marR="5080" indent="-252413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 smtClean="0"/>
              <a:t>- Facilitar intercambios </a:t>
            </a:r>
            <a:r>
              <a:rPr lang="es-ES" sz="2400" dirty="0"/>
              <a:t>temáticos y </a:t>
            </a:r>
            <a:r>
              <a:rPr lang="es-ES" sz="2400" dirty="0" smtClean="0"/>
              <a:t>analíticos.</a:t>
            </a:r>
            <a:endParaRPr lang="es-ES" sz="2400" spc="-9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7" y="905149"/>
            <a:ext cx="1022477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2. Nuevas categorías/temáticas</a:t>
            </a: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10" name="object 3"/>
          <p:cNvSpPr txBox="1">
            <a:spLocks noGrp="1"/>
          </p:cNvSpPr>
          <p:nvPr>
            <p:ph type="body" idx="1"/>
          </p:nvPr>
        </p:nvSpPr>
        <p:spPr>
          <a:xfrm>
            <a:off x="908050" y="5883275"/>
            <a:ext cx="3817263" cy="6653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450850" marR="5080" indent="12700" algn="ctr">
              <a:lnSpc>
                <a:spcPct val="106400"/>
              </a:lnSpc>
              <a:spcBef>
                <a:spcPts val="100"/>
              </a:spcBef>
            </a:pPr>
            <a:r>
              <a:rPr lang="es-ES" sz="2000" spc="-90" dirty="0" smtClean="0"/>
              <a:t>Agricultura </a:t>
            </a:r>
            <a:r>
              <a:rPr lang="es-ES" sz="2000" spc="-90" dirty="0"/>
              <a:t>inteligente y </a:t>
            </a:r>
            <a:r>
              <a:rPr lang="es-ES" sz="2000" spc="-90" dirty="0" smtClean="0"/>
              <a:t>competitiva</a:t>
            </a:r>
            <a:endParaRPr lang="es-ES" sz="2000" spc="-90" dirty="0"/>
          </a:p>
        </p:txBody>
      </p:sp>
      <p:sp>
        <p:nvSpPr>
          <p:cNvPr id="13" name="object 3"/>
          <p:cNvSpPr txBox="1">
            <a:spLocks/>
          </p:cNvSpPr>
          <p:nvPr/>
        </p:nvSpPr>
        <p:spPr>
          <a:xfrm>
            <a:off x="10509250" y="5977460"/>
            <a:ext cx="3505200" cy="6653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marL="0">
              <a:defRPr sz="2700" b="0" i="0">
                <a:solidFill>
                  <a:srgbClr val="757578"/>
                </a:solidFill>
                <a:latin typeface="DINPro-Regular"/>
                <a:ea typeface="+mn-ea"/>
                <a:cs typeface="DINPro-Regular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0850" marR="5080" indent="12700" algn="ctr">
              <a:lnSpc>
                <a:spcPct val="106400"/>
              </a:lnSpc>
              <a:spcBef>
                <a:spcPts val="100"/>
              </a:spcBef>
            </a:pPr>
            <a:r>
              <a:rPr lang="es-ES" sz="2000" spc="-90" dirty="0"/>
              <a:t>Tejido socioeconómico de las zonas rurales</a:t>
            </a:r>
          </a:p>
        </p:txBody>
      </p:sp>
      <p:sp>
        <p:nvSpPr>
          <p:cNvPr id="14" name="object 3"/>
          <p:cNvSpPr txBox="1">
            <a:spLocks/>
          </p:cNvSpPr>
          <p:nvPr/>
        </p:nvSpPr>
        <p:spPr>
          <a:xfrm>
            <a:off x="5708650" y="6035675"/>
            <a:ext cx="3916112" cy="3390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marL="0">
              <a:defRPr sz="2700" b="0" i="0">
                <a:solidFill>
                  <a:srgbClr val="757578"/>
                </a:solidFill>
                <a:latin typeface="DINPro-Regular"/>
                <a:ea typeface="+mn-ea"/>
                <a:cs typeface="DINPro-Regular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0850" marR="5080" indent="12700" algn="just">
              <a:lnSpc>
                <a:spcPct val="106400"/>
              </a:lnSpc>
              <a:spcBef>
                <a:spcPts val="100"/>
              </a:spcBef>
            </a:pPr>
            <a:r>
              <a:rPr lang="es-ES" sz="2000" spc="-90" dirty="0"/>
              <a:t>Protección del medio ambiente</a:t>
            </a:r>
          </a:p>
        </p:txBody>
      </p:sp>
      <p:sp>
        <p:nvSpPr>
          <p:cNvPr id="15" name="object 3"/>
          <p:cNvSpPr txBox="1">
            <a:spLocks/>
          </p:cNvSpPr>
          <p:nvPr/>
        </p:nvSpPr>
        <p:spPr>
          <a:xfrm>
            <a:off x="14692987" y="6008878"/>
            <a:ext cx="3756116" cy="6653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marL="0">
              <a:defRPr sz="2700" b="0" i="0">
                <a:solidFill>
                  <a:srgbClr val="757578"/>
                </a:solidFill>
                <a:latin typeface="DINPro-Regular"/>
                <a:ea typeface="+mn-ea"/>
                <a:cs typeface="DINPro-Regular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0850" marR="5080" indent="12700" algn="ctr">
              <a:lnSpc>
                <a:spcPct val="106400"/>
              </a:lnSpc>
              <a:spcBef>
                <a:spcPts val="100"/>
              </a:spcBef>
            </a:pPr>
            <a:r>
              <a:rPr lang="es-ES" sz="2000" spc="-90" dirty="0" smtClean="0"/>
              <a:t>Habilidades de los actores rurales</a:t>
            </a:r>
            <a:endParaRPr lang="es-ES" sz="2000" spc="-90" dirty="0"/>
          </a:p>
        </p:txBody>
      </p:sp>
      <p:grpSp>
        <p:nvGrpSpPr>
          <p:cNvPr id="6" name="Grupo 5"/>
          <p:cNvGrpSpPr/>
          <p:nvPr/>
        </p:nvGrpSpPr>
        <p:grpSpPr>
          <a:xfrm>
            <a:off x="679450" y="2454275"/>
            <a:ext cx="18635822" cy="4953000"/>
            <a:chOff x="679450" y="2454275"/>
            <a:chExt cx="18635822" cy="49530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50" y="2454275"/>
              <a:ext cx="18635822" cy="4953000"/>
            </a:xfrm>
            <a:prstGeom prst="rect">
              <a:avLst/>
            </a:prstGeom>
          </p:spPr>
        </p:pic>
        <p:sp>
          <p:nvSpPr>
            <p:cNvPr id="16" name="object 3"/>
            <p:cNvSpPr txBox="1">
              <a:spLocks/>
            </p:cNvSpPr>
            <p:nvPr/>
          </p:nvSpPr>
          <p:spPr>
            <a:xfrm>
              <a:off x="978913" y="5953711"/>
              <a:ext cx="3817263" cy="6653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700" rIns="0" bIns="0" rtlCol="0">
              <a:spAutoFit/>
            </a:bodyPr>
            <a:lstStyle>
              <a:lvl1pPr marL="0">
                <a:defRPr sz="2700" b="0" i="0">
                  <a:solidFill>
                    <a:srgbClr val="757578"/>
                  </a:solidFill>
                  <a:latin typeface="DINPro-Regular"/>
                  <a:ea typeface="+mn-ea"/>
                  <a:cs typeface="DINPro-Regular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450850" marR="5080" indent="12700" algn="ctr">
                <a:lnSpc>
                  <a:spcPct val="106400"/>
                </a:lnSpc>
                <a:spcBef>
                  <a:spcPts val="100"/>
                </a:spcBef>
              </a:pPr>
              <a:r>
                <a:rPr lang="es-ES" sz="2000" spc="-90" dirty="0" smtClean="0"/>
                <a:t>Agricultura inteligente y competitiva</a:t>
              </a:r>
              <a:endParaRPr lang="es-ES" sz="2000" spc="-90" dirty="0"/>
            </a:p>
          </p:txBody>
        </p:sp>
        <p:sp>
          <p:nvSpPr>
            <p:cNvPr id="17" name="object 3"/>
            <p:cNvSpPr txBox="1">
              <a:spLocks/>
            </p:cNvSpPr>
            <p:nvPr/>
          </p:nvSpPr>
          <p:spPr>
            <a:xfrm>
              <a:off x="10303298" y="6056165"/>
              <a:ext cx="3863551" cy="6653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700" rIns="0" bIns="0" rtlCol="0">
              <a:spAutoFit/>
            </a:bodyPr>
            <a:lstStyle>
              <a:lvl1pPr marL="0">
                <a:defRPr sz="2700" b="0" i="0">
                  <a:solidFill>
                    <a:srgbClr val="757578"/>
                  </a:solidFill>
                  <a:latin typeface="DINPro-Regular"/>
                  <a:ea typeface="+mn-ea"/>
                  <a:cs typeface="DINPro-Regular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450850" marR="5080" indent="12700" algn="ctr">
                <a:lnSpc>
                  <a:spcPct val="106400"/>
                </a:lnSpc>
                <a:spcBef>
                  <a:spcPts val="100"/>
                </a:spcBef>
              </a:pPr>
              <a:r>
                <a:rPr lang="es-ES" sz="2000" spc="-90" dirty="0"/>
                <a:t>Tejido socioeconómico de las zonas rurales</a:t>
              </a:r>
            </a:p>
          </p:txBody>
        </p:sp>
        <p:sp>
          <p:nvSpPr>
            <p:cNvPr id="18" name="object 3"/>
            <p:cNvSpPr txBox="1">
              <a:spLocks/>
            </p:cNvSpPr>
            <p:nvPr/>
          </p:nvSpPr>
          <p:spPr>
            <a:xfrm>
              <a:off x="5697305" y="6035674"/>
              <a:ext cx="3916112" cy="33906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700" rIns="0" bIns="0" rtlCol="0">
              <a:spAutoFit/>
            </a:bodyPr>
            <a:lstStyle>
              <a:lvl1pPr marL="0">
                <a:defRPr sz="2700" b="0" i="0">
                  <a:solidFill>
                    <a:srgbClr val="757578"/>
                  </a:solidFill>
                  <a:latin typeface="DINPro-Regular"/>
                  <a:ea typeface="+mn-ea"/>
                  <a:cs typeface="DINPro-Regular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450850" marR="5080" indent="12700" algn="just">
                <a:lnSpc>
                  <a:spcPct val="106400"/>
                </a:lnSpc>
                <a:spcBef>
                  <a:spcPts val="100"/>
                </a:spcBef>
              </a:pPr>
              <a:r>
                <a:rPr lang="es-ES" sz="2000" spc="-90" dirty="0"/>
                <a:t>Protección del medio ambiente</a:t>
              </a:r>
            </a:p>
          </p:txBody>
        </p:sp>
        <p:sp>
          <p:nvSpPr>
            <p:cNvPr id="19" name="object 3"/>
            <p:cNvSpPr txBox="1">
              <a:spLocks/>
            </p:cNvSpPr>
            <p:nvPr/>
          </p:nvSpPr>
          <p:spPr>
            <a:xfrm>
              <a:off x="15024485" y="6042766"/>
              <a:ext cx="3257165" cy="6653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700" rIns="0" bIns="0" rtlCol="0">
              <a:spAutoFit/>
            </a:bodyPr>
            <a:lstStyle>
              <a:lvl1pPr marL="0">
                <a:defRPr sz="2700" b="0" i="0">
                  <a:solidFill>
                    <a:srgbClr val="757578"/>
                  </a:solidFill>
                  <a:latin typeface="DINPro-Regular"/>
                  <a:ea typeface="+mn-ea"/>
                  <a:cs typeface="DINPro-Regular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450850" marR="5080" indent="12700" algn="ctr">
                <a:lnSpc>
                  <a:spcPct val="106400"/>
                </a:lnSpc>
                <a:spcBef>
                  <a:spcPts val="100"/>
                </a:spcBef>
              </a:pPr>
              <a:r>
                <a:rPr lang="es-ES" sz="2000" spc="-90" dirty="0" smtClean="0"/>
                <a:t>Capacitación </a:t>
              </a:r>
              <a:r>
                <a:rPr lang="es-ES" sz="2000" spc="-90" dirty="0"/>
                <a:t>de actores rurales</a:t>
              </a:r>
            </a:p>
          </p:txBody>
        </p:sp>
      </p:grpSp>
      <p:sp>
        <p:nvSpPr>
          <p:cNvPr id="23" name="Rectángulo 22"/>
          <p:cNvSpPr/>
          <p:nvPr/>
        </p:nvSpPr>
        <p:spPr>
          <a:xfrm>
            <a:off x="1036477" y="8169275"/>
            <a:ext cx="9601043" cy="1088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24 </a:t>
            </a: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finalistas: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6 </a:t>
            </a: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por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categoría. </a:t>
            </a:r>
            <a:endParaRPr lang="es-ES" sz="2400" dirty="0" smtClean="0">
              <a:solidFill>
                <a:srgbClr val="005D5D"/>
              </a:solidFill>
              <a:latin typeface="DINPro-Regular"/>
            </a:endParaRPr>
          </a:p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5 ganadores: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4 </a:t>
            </a: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por categoría y 1 nombrado por el </a:t>
            </a: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voto </a:t>
            </a: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popular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.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3023850" y="7826679"/>
            <a:ext cx="6019800" cy="1200329"/>
          </a:xfrm>
          <a:prstGeom prst="rect">
            <a:avLst/>
          </a:prstGeom>
          <a:noFill/>
          <a:ln w="28575">
            <a:solidFill>
              <a:srgbClr val="BED68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Un representante de cada proyecto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finalista viajará a </a:t>
            </a: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la celebración final con los </a:t>
            </a: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gastos pagados</a:t>
            </a: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.</a:t>
            </a:r>
          </a:p>
        </p:txBody>
      </p:sp>
      <p:sp>
        <p:nvSpPr>
          <p:cNvPr id="3" name="Flecha derecha 2"/>
          <p:cNvSpPr/>
          <p:nvPr/>
        </p:nvSpPr>
        <p:spPr>
          <a:xfrm>
            <a:off x="6160613" y="8345283"/>
            <a:ext cx="6406037" cy="204992"/>
          </a:xfrm>
          <a:prstGeom prst="rightArrow">
            <a:avLst/>
          </a:prstGeom>
          <a:solidFill>
            <a:srgbClr val="BED681"/>
          </a:solidFill>
          <a:ln>
            <a:solidFill>
              <a:srgbClr val="BED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5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7" y="905149"/>
            <a:ext cx="1022477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3. Cronograma de los ARIA 2023</a:t>
            </a: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79450" y="2301875"/>
            <a:ext cx="18364200" cy="3891284"/>
            <a:chOff x="679450" y="2301875"/>
            <a:chExt cx="18364200" cy="3891284"/>
          </a:xfrm>
        </p:grpSpPr>
        <p:grpSp>
          <p:nvGrpSpPr>
            <p:cNvPr id="15" name="Grupo 14"/>
            <p:cNvGrpSpPr/>
            <p:nvPr/>
          </p:nvGrpSpPr>
          <p:grpSpPr>
            <a:xfrm>
              <a:off x="679450" y="2301875"/>
              <a:ext cx="3048000" cy="463860"/>
              <a:chOff x="1800860" y="4130675"/>
              <a:chExt cx="3048000" cy="463860"/>
            </a:xfrm>
          </p:grpSpPr>
          <p:cxnSp>
            <p:nvCxnSpPr>
              <p:cNvPr id="9" name="Conector recto 8"/>
              <p:cNvCxnSpPr/>
              <p:nvPr/>
            </p:nvCxnSpPr>
            <p:spPr>
              <a:xfrm>
                <a:off x="1800860" y="4130675"/>
                <a:ext cx="3048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uadroTexto 13"/>
              <p:cNvSpPr txBox="1"/>
              <p:nvPr/>
            </p:nvSpPr>
            <p:spPr>
              <a:xfrm>
                <a:off x="4010660" y="4286758"/>
                <a:ext cx="762000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400" spc="175" dirty="0">
                    <a:solidFill>
                      <a:schemeClr val="accent1"/>
                    </a:solidFill>
                    <a:latin typeface="DINPro-Medium"/>
                    <a:ea typeface="+mj-ea"/>
                    <a:cs typeface="DINPro-Medium"/>
                  </a:rPr>
                  <a:t>Mayo</a:t>
                </a: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3727450" y="2976006"/>
              <a:ext cx="3048000" cy="460177"/>
              <a:chOff x="1800860" y="4130675"/>
              <a:chExt cx="3048000" cy="460177"/>
            </a:xfrm>
          </p:grpSpPr>
          <p:cxnSp>
            <p:nvCxnSpPr>
              <p:cNvPr id="24" name="Conector recto 23"/>
              <p:cNvCxnSpPr/>
              <p:nvPr/>
            </p:nvCxnSpPr>
            <p:spPr>
              <a:xfrm>
                <a:off x="1800860" y="4130675"/>
                <a:ext cx="3048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uadroTexto 24"/>
              <p:cNvSpPr txBox="1"/>
              <p:nvPr/>
            </p:nvSpPr>
            <p:spPr>
              <a:xfrm>
                <a:off x="4086860" y="4283075"/>
                <a:ext cx="762000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400" spc="175" dirty="0">
                    <a:solidFill>
                      <a:schemeClr val="accent1"/>
                    </a:solidFill>
                    <a:latin typeface="DINPro-Medium"/>
                    <a:ea typeface="+mj-ea"/>
                    <a:cs typeface="DINPro-Medium"/>
                  </a:rPr>
                  <a:t>Junio</a:t>
                </a: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6775450" y="3650137"/>
              <a:ext cx="3048000" cy="460177"/>
              <a:chOff x="1800860" y="4130675"/>
              <a:chExt cx="3048000" cy="460177"/>
            </a:xfrm>
          </p:grpSpPr>
          <p:cxnSp>
            <p:nvCxnSpPr>
              <p:cNvPr id="27" name="Conector recto 26"/>
              <p:cNvCxnSpPr/>
              <p:nvPr/>
            </p:nvCxnSpPr>
            <p:spPr>
              <a:xfrm>
                <a:off x="1800860" y="4130675"/>
                <a:ext cx="3048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uadroTexto 27"/>
              <p:cNvSpPr txBox="1"/>
              <p:nvPr/>
            </p:nvSpPr>
            <p:spPr>
              <a:xfrm>
                <a:off x="4086860" y="4283075"/>
                <a:ext cx="762000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400" spc="175" dirty="0">
                    <a:solidFill>
                      <a:schemeClr val="accent1"/>
                    </a:solidFill>
                    <a:latin typeface="DINPro-Medium"/>
                    <a:ea typeface="+mj-ea"/>
                    <a:cs typeface="DINPro-Medium"/>
                  </a:rPr>
                  <a:t>Julio</a:t>
                </a:r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>
              <a:off x="9814052" y="4343191"/>
              <a:ext cx="3048000" cy="460177"/>
              <a:chOff x="1800860" y="4130675"/>
              <a:chExt cx="3048000" cy="460177"/>
            </a:xfrm>
          </p:grpSpPr>
          <p:cxnSp>
            <p:nvCxnSpPr>
              <p:cNvPr id="30" name="Conector recto 29"/>
              <p:cNvCxnSpPr/>
              <p:nvPr/>
            </p:nvCxnSpPr>
            <p:spPr>
              <a:xfrm>
                <a:off x="1800860" y="4130675"/>
                <a:ext cx="3048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CuadroTexto 30"/>
              <p:cNvSpPr txBox="1"/>
              <p:nvPr/>
            </p:nvSpPr>
            <p:spPr>
              <a:xfrm>
                <a:off x="3943858" y="4283075"/>
                <a:ext cx="905002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400" spc="175" dirty="0">
                    <a:solidFill>
                      <a:schemeClr val="accent1"/>
                    </a:solidFill>
                    <a:latin typeface="DINPro-Medium"/>
                    <a:ea typeface="+mj-ea"/>
                    <a:cs typeface="DINPro-Medium"/>
                  </a:rPr>
                  <a:t>Agosto</a:t>
                </a: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12862052" y="5036245"/>
              <a:ext cx="3048000" cy="460177"/>
              <a:chOff x="1800860" y="4130675"/>
              <a:chExt cx="3048000" cy="460177"/>
            </a:xfrm>
          </p:grpSpPr>
          <p:cxnSp>
            <p:nvCxnSpPr>
              <p:cNvPr id="33" name="Conector recto 32"/>
              <p:cNvCxnSpPr/>
              <p:nvPr/>
            </p:nvCxnSpPr>
            <p:spPr>
              <a:xfrm>
                <a:off x="1800860" y="4130675"/>
                <a:ext cx="3048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uadroTexto 33"/>
              <p:cNvSpPr txBox="1"/>
              <p:nvPr/>
            </p:nvSpPr>
            <p:spPr>
              <a:xfrm>
                <a:off x="2572258" y="4283075"/>
                <a:ext cx="2276602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400" spc="175" dirty="0">
                    <a:solidFill>
                      <a:schemeClr val="accent1"/>
                    </a:solidFill>
                    <a:latin typeface="DINPro-Medium"/>
                    <a:ea typeface="+mj-ea"/>
                    <a:cs typeface="DINPro-Medium"/>
                  </a:rPr>
                  <a:t>Septiembre-Octubre</a:t>
                </a:r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>
              <a:off x="15891510" y="5732982"/>
              <a:ext cx="3048000" cy="460177"/>
              <a:chOff x="1800860" y="4130675"/>
              <a:chExt cx="3048000" cy="460177"/>
            </a:xfrm>
          </p:grpSpPr>
          <p:cxnSp>
            <p:nvCxnSpPr>
              <p:cNvPr id="36" name="Conector recto 35"/>
              <p:cNvCxnSpPr/>
              <p:nvPr/>
            </p:nvCxnSpPr>
            <p:spPr>
              <a:xfrm>
                <a:off x="1800860" y="4130675"/>
                <a:ext cx="3048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CuadroTexto 36"/>
              <p:cNvSpPr txBox="1"/>
              <p:nvPr/>
            </p:nvSpPr>
            <p:spPr>
              <a:xfrm>
                <a:off x="3505197" y="4283075"/>
                <a:ext cx="1343663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400" spc="175" dirty="0">
                    <a:solidFill>
                      <a:schemeClr val="accent1"/>
                    </a:solidFill>
                    <a:latin typeface="DINPro-Medium"/>
                    <a:ea typeface="+mj-ea"/>
                    <a:cs typeface="DINPro-Medium"/>
                  </a:rPr>
                  <a:t>Noviembre</a:t>
                </a:r>
              </a:p>
            </p:txBody>
          </p:sp>
        </p:grpSp>
        <p:sp>
          <p:nvSpPr>
            <p:cNvPr id="4" name="CuadroTexto 3"/>
            <p:cNvSpPr txBox="1"/>
            <p:nvPr/>
          </p:nvSpPr>
          <p:spPr>
            <a:xfrm>
              <a:off x="13744575" y="4658808"/>
              <a:ext cx="2233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spc="175" dirty="0" smtClean="0">
                  <a:solidFill>
                    <a:schemeClr val="tx1"/>
                  </a:solidFill>
                  <a:latin typeface="DINPro-Medium"/>
                  <a:ea typeface="+mj-ea"/>
                  <a:cs typeface="DINPro-Medium"/>
                </a:rPr>
                <a:t>Evaluación EU CAP</a:t>
              </a:r>
              <a:endParaRPr lang="es-ES" sz="1400" spc="175" dirty="0">
                <a:solidFill>
                  <a:schemeClr val="tx1"/>
                </a:solidFill>
                <a:latin typeface="DINPro-Medium"/>
                <a:ea typeface="+mj-ea"/>
                <a:cs typeface="DINPro-Medium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6605250" y="5346898"/>
              <a:ext cx="243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spc="175" dirty="0">
                  <a:solidFill>
                    <a:schemeClr val="tx1"/>
                  </a:solidFill>
                  <a:latin typeface="DINPro-Medium"/>
                  <a:ea typeface="+mj-ea"/>
                  <a:cs typeface="DINPro-Medium"/>
                </a:rPr>
                <a:t>Anuncio: 24 finalistas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4641850" y="2603698"/>
              <a:ext cx="2216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spc="175" dirty="0">
                  <a:solidFill>
                    <a:schemeClr val="tx1"/>
                  </a:solidFill>
                  <a:latin typeface="DINPro-Medium"/>
                  <a:ea typeface="+mj-ea"/>
                  <a:cs typeface="DINPro-Medium"/>
                </a:rPr>
                <a:t>Periodo de consulta</a:t>
              </a: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7639958" y="3234142"/>
              <a:ext cx="2216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spc="175" dirty="0">
                  <a:solidFill>
                    <a:schemeClr val="tx1"/>
                  </a:solidFill>
                  <a:latin typeface="DINPro-Medium"/>
                  <a:ea typeface="+mj-ea"/>
                  <a:cs typeface="DINPro-Medium"/>
                </a:rPr>
                <a:t>Periodo de consulta</a:t>
              </a: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10356850" y="3944034"/>
              <a:ext cx="259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spc="175" dirty="0">
                  <a:solidFill>
                    <a:schemeClr val="tx1"/>
                  </a:solidFill>
                  <a:latin typeface="DINPro-Medium"/>
                  <a:ea typeface="+mj-ea"/>
                  <a:cs typeface="DINPro-Medium"/>
                </a:rPr>
                <a:t>18 de agosto: </a:t>
              </a:r>
              <a:r>
                <a:rPr lang="es-ES" sz="1400" b="1" spc="175" dirty="0" err="1">
                  <a:solidFill>
                    <a:schemeClr val="tx1"/>
                  </a:solidFill>
                  <a:latin typeface="DINPro-Medium"/>
                  <a:ea typeface="+mj-ea"/>
                  <a:cs typeface="DINPro-Medium"/>
                </a:rPr>
                <a:t>Deadline</a:t>
              </a:r>
              <a:endParaRPr lang="es-ES" sz="1400" b="1" spc="175" dirty="0">
                <a:solidFill>
                  <a:schemeClr val="tx1"/>
                </a:solidFill>
                <a:latin typeface="DINPro-Medium"/>
                <a:ea typeface="+mj-ea"/>
                <a:cs typeface="DINPro-Medium"/>
              </a:endParaRPr>
            </a:p>
          </p:txBody>
        </p:sp>
      </p:grpSp>
      <p:cxnSp>
        <p:nvCxnSpPr>
          <p:cNvPr id="7" name="Conector recto 6"/>
          <p:cNvCxnSpPr/>
          <p:nvPr/>
        </p:nvCxnSpPr>
        <p:spPr>
          <a:xfrm>
            <a:off x="3803650" y="6645275"/>
            <a:ext cx="605307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440462" y="6261298"/>
            <a:ext cx="2858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175" dirty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Recepción de solicitudes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9814052" y="4629415"/>
            <a:ext cx="9397" cy="18634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 flipH="1">
            <a:off x="3803650" y="3418808"/>
            <a:ext cx="12483" cy="307406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3818889" y="7864475"/>
            <a:ext cx="6156961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5416332" y="7483475"/>
            <a:ext cx="3492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175" dirty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Evaluación de Solicitudes AATT</a:t>
            </a:r>
          </a:p>
        </p:txBody>
      </p:sp>
      <p:cxnSp>
        <p:nvCxnSpPr>
          <p:cNvPr id="45" name="Conector recto 44"/>
          <p:cNvCxnSpPr/>
          <p:nvPr/>
        </p:nvCxnSpPr>
        <p:spPr>
          <a:xfrm>
            <a:off x="9975850" y="4495591"/>
            <a:ext cx="0" cy="32164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3816133" y="6873875"/>
            <a:ext cx="5550" cy="79932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adroTexto 51"/>
          <p:cNvSpPr txBox="1"/>
          <p:nvPr/>
        </p:nvSpPr>
        <p:spPr>
          <a:xfrm>
            <a:off x="4365621" y="4035183"/>
            <a:ext cx="2304035" cy="954107"/>
          </a:xfrm>
          <a:prstGeom prst="rect">
            <a:avLst/>
          </a:prstGeom>
          <a:noFill/>
          <a:ln>
            <a:solidFill>
              <a:srgbClr val="005D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spc="175" dirty="0">
                <a:solidFill>
                  <a:srgbClr val="005D5D"/>
                </a:solidFill>
                <a:latin typeface="DINPro-Medium"/>
                <a:ea typeface="+mj-ea"/>
                <a:cs typeface="DINPro-Medium"/>
              </a:rPr>
              <a:t>22 de junio</a:t>
            </a:r>
          </a:p>
          <a:p>
            <a:pPr algn="ctr"/>
            <a:r>
              <a:rPr lang="es-ES" sz="1400" spc="175" dirty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Jornada de presentación de los ARIA</a:t>
            </a:r>
          </a:p>
        </p:txBody>
      </p:sp>
      <p:cxnSp>
        <p:nvCxnSpPr>
          <p:cNvPr id="56" name="Conector recto 55"/>
          <p:cNvCxnSpPr>
            <a:endCxn id="52" idx="0"/>
          </p:cNvCxnSpPr>
          <p:nvPr/>
        </p:nvCxnSpPr>
        <p:spPr>
          <a:xfrm>
            <a:off x="5517638" y="3063875"/>
            <a:ext cx="1" cy="971308"/>
          </a:xfrm>
          <a:prstGeom prst="line">
            <a:avLst/>
          </a:prstGeom>
          <a:ln>
            <a:solidFill>
              <a:srgbClr val="00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/>
          <p:cNvSpPr txBox="1"/>
          <p:nvPr/>
        </p:nvSpPr>
        <p:spPr>
          <a:xfrm>
            <a:off x="10052050" y="7712075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Selección</a:t>
            </a:r>
            <a:r>
              <a:rPr lang="es-ES" sz="1400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 de los </a:t>
            </a:r>
            <a:r>
              <a:rPr lang="es-ES" sz="1400" b="1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8 finalistas (2 Proyectos LEADER) </a:t>
            </a:r>
            <a:r>
              <a:rPr lang="es-ES" sz="1400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por parte de la </a:t>
            </a:r>
            <a:r>
              <a:rPr lang="es-ES" sz="1400" b="1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Red PAC</a:t>
            </a:r>
            <a:endParaRPr lang="es-ES" sz="1400" b="1" spc="175" dirty="0">
              <a:solidFill>
                <a:schemeClr val="tx1"/>
              </a:solidFill>
              <a:latin typeface="DINPro-Medium"/>
              <a:ea typeface="+mj-ea"/>
              <a:cs typeface="DINPro-Medium"/>
            </a:endParaRPr>
          </a:p>
        </p:txBody>
      </p:sp>
      <p:cxnSp>
        <p:nvCxnSpPr>
          <p:cNvPr id="62" name="Conector recto 61"/>
          <p:cNvCxnSpPr/>
          <p:nvPr/>
        </p:nvCxnSpPr>
        <p:spPr>
          <a:xfrm>
            <a:off x="10052050" y="9159875"/>
            <a:ext cx="2057400" cy="0"/>
          </a:xfrm>
          <a:prstGeom prst="line">
            <a:avLst/>
          </a:prstGeom>
          <a:ln w="57150">
            <a:solidFill>
              <a:srgbClr val="00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 flipV="1">
            <a:off x="12109450" y="5036245"/>
            <a:ext cx="0" cy="3971230"/>
          </a:xfrm>
          <a:prstGeom prst="line">
            <a:avLst/>
          </a:prstGeom>
          <a:ln>
            <a:solidFill>
              <a:srgbClr val="00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 flipV="1">
            <a:off x="9975850" y="8169275"/>
            <a:ext cx="0" cy="904950"/>
          </a:xfrm>
          <a:prstGeom prst="line">
            <a:avLst/>
          </a:prstGeom>
          <a:ln>
            <a:solidFill>
              <a:srgbClr val="00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 flipH="1">
            <a:off x="2508250" y="9148318"/>
            <a:ext cx="7348474" cy="11557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/>
          <p:cNvSpPr txBox="1"/>
          <p:nvPr/>
        </p:nvSpPr>
        <p:spPr>
          <a:xfrm>
            <a:off x="4803403" y="8764340"/>
            <a:ext cx="3182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Difusión periódica en RRSS</a:t>
            </a:r>
            <a:endParaRPr lang="es-ES" sz="1400" spc="175" dirty="0">
              <a:solidFill>
                <a:schemeClr val="tx1"/>
              </a:solidFill>
              <a:latin typeface="DINPro-Medium"/>
              <a:ea typeface="+mj-ea"/>
              <a:cs typeface="DINPro-Medium"/>
            </a:endParaRPr>
          </a:p>
        </p:txBody>
      </p:sp>
      <p:cxnSp>
        <p:nvCxnSpPr>
          <p:cNvPr id="77" name="Conector recto 76"/>
          <p:cNvCxnSpPr/>
          <p:nvPr/>
        </p:nvCxnSpPr>
        <p:spPr>
          <a:xfrm flipV="1">
            <a:off x="2508250" y="2457958"/>
            <a:ext cx="0" cy="654951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>
            <a:off x="15918434" y="7940675"/>
            <a:ext cx="3021076" cy="0"/>
          </a:xfrm>
          <a:prstGeom prst="line">
            <a:avLst/>
          </a:prstGeom>
          <a:ln w="57150">
            <a:solidFill>
              <a:srgbClr val="EC1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/>
          <p:cNvSpPr txBox="1"/>
          <p:nvPr/>
        </p:nvSpPr>
        <p:spPr>
          <a:xfrm>
            <a:off x="16271238" y="7125811"/>
            <a:ext cx="2391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Realización de vídeo para la Ceremonia en </a:t>
            </a:r>
            <a:r>
              <a:rPr lang="es-ES" sz="1400" b="1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Diciembre</a:t>
            </a:r>
            <a:endParaRPr lang="es-ES" sz="1400" b="1" spc="175" dirty="0">
              <a:solidFill>
                <a:schemeClr val="tx1"/>
              </a:solidFill>
              <a:latin typeface="DINPro-Medium"/>
              <a:ea typeface="+mj-ea"/>
              <a:cs typeface="DINPro-Medium"/>
            </a:endParaRPr>
          </a:p>
        </p:txBody>
      </p:sp>
      <p:cxnSp>
        <p:nvCxnSpPr>
          <p:cNvPr id="85" name="Conector recto 84"/>
          <p:cNvCxnSpPr/>
          <p:nvPr/>
        </p:nvCxnSpPr>
        <p:spPr>
          <a:xfrm flipV="1">
            <a:off x="18939510" y="6294620"/>
            <a:ext cx="0" cy="1496632"/>
          </a:xfrm>
          <a:prstGeom prst="line">
            <a:avLst/>
          </a:prstGeom>
          <a:ln>
            <a:solidFill>
              <a:srgbClr val="EC1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/>
          <p:cNvCxnSpPr/>
          <p:nvPr/>
        </p:nvCxnSpPr>
        <p:spPr>
          <a:xfrm flipV="1">
            <a:off x="15910052" y="5912766"/>
            <a:ext cx="8382" cy="1878486"/>
          </a:xfrm>
          <a:prstGeom prst="line">
            <a:avLst/>
          </a:prstGeom>
          <a:ln>
            <a:solidFill>
              <a:srgbClr val="EC1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053" y="1133896"/>
            <a:ext cx="3865585" cy="1685871"/>
          </a:xfrm>
          <a:prstGeom prst="rect">
            <a:avLst/>
          </a:prstGeom>
        </p:spPr>
      </p:pic>
      <p:pic>
        <p:nvPicPr>
          <p:cNvPr id="54" name="Imagen 5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42" y="1387497"/>
            <a:ext cx="3118016" cy="1017534"/>
          </a:xfrm>
          <a:prstGeom prst="rect">
            <a:avLst/>
          </a:prstGeom>
        </p:spPr>
      </p:pic>
      <p:cxnSp>
        <p:nvCxnSpPr>
          <p:cNvPr id="55" name="Conector recto 54"/>
          <p:cNvCxnSpPr/>
          <p:nvPr/>
        </p:nvCxnSpPr>
        <p:spPr>
          <a:xfrm>
            <a:off x="12261850" y="7273536"/>
            <a:ext cx="3500503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/>
          <p:nvPr/>
        </p:nvCxnSpPr>
        <p:spPr>
          <a:xfrm flipV="1">
            <a:off x="15762353" y="5648821"/>
            <a:ext cx="0" cy="149099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 flipV="1">
            <a:off x="12261850" y="4955841"/>
            <a:ext cx="0" cy="220484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uadroTexto 62"/>
          <p:cNvSpPr txBox="1"/>
          <p:nvPr/>
        </p:nvSpPr>
        <p:spPr>
          <a:xfrm>
            <a:off x="12894309" y="6244925"/>
            <a:ext cx="2391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Difusión</a:t>
            </a:r>
            <a:r>
              <a:rPr lang="es-ES" sz="1400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 de los </a:t>
            </a:r>
            <a:r>
              <a:rPr lang="es-ES" sz="1400" b="1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8 finalistas</a:t>
            </a:r>
            <a:r>
              <a:rPr lang="es-ES" sz="1400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 de España por todos los medios de la </a:t>
            </a:r>
            <a:r>
              <a:rPr lang="es-ES" sz="1400" b="1" spc="175" dirty="0" smtClean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Red PAC</a:t>
            </a:r>
            <a:endParaRPr lang="es-ES" sz="1400" b="1" spc="175" dirty="0">
              <a:solidFill>
                <a:schemeClr val="tx1"/>
              </a:solidFill>
              <a:latin typeface="DINPro-Medium"/>
              <a:ea typeface="+mj-ea"/>
              <a:cs typeface="DINPro-Medium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762353" y="8139159"/>
            <a:ext cx="3433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175" dirty="0">
                <a:solidFill>
                  <a:schemeClr val="tx1"/>
                </a:solidFill>
                <a:latin typeface="DINPro-Medium"/>
                <a:ea typeface="+mj-ea"/>
                <a:cs typeface="DINPro-Medium"/>
              </a:rPr>
              <a:t>Consejos de cómo hacer el </a:t>
            </a: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D5D"/>
                </a:solidFill>
                <a:effectLst/>
                <a:uLnTx/>
                <a:uFillTx/>
                <a:latin typeface="DINPro-Regular"/>
                <a:hlinkClick r:id="rId7"/>
              </a:rPr>
              <a:t>video</a:t>
            </a: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D5D"/>
                </a:solidFill>
                <a:effectLst/>
                <a:uLnTx/>
                <a:uFillTx/>
                <a:latin typeface="DINPro-Regular"/>
              </a:rPr>
              <a:t>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97437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52" grpId="0" animBg="1"/>
      <p:bldP spid="60" grpId="0"/>
      <p:bldP spid="74" grpId="0"/>
      <p:bldP spid="83" grpId="0"/>
      <p:bldP spid="6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036477" y="905149"/>
            <a:ext cx="12520773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4. Información disponible</a:t>
            </a:r>
            <a:endParaRPr lang="es-ES" b="1" spc="175" dirty="0"/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450" y="1587177"/>
            <a:ext cx="4648849" cy="2314898"/>
          </a:xfrm>
          <a:prstGeom prst="rect">
            <a:avLst/>
          </a:prstGeom>
        </p:spPr>
      </p:pic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>
          <a:xfrm>
            <a:off x="1036477" y="2433111"/>
            <a:ext cx="11894820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</a:rPr>
              <a:t>Haga “</a:t>
            </a:r>
            <a:r>
              <a:rPr lang="es-ES" sz="2800" i="1" dirty="0" err="1" smtClean="0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</a:rPr>
              <a:t>” en la página oficial de los premios ARIA</a:t>
            </a:r>
            <a:endParaRPr lang="es-ES" sz="2800" dirty="0">
              <a:solidFill>
                <a:srgbClr val="005D5D"/>
              </a:solidFill>
              <a:latin typeface="DINPro-Regular"/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9899650" y="2711275"/>
            <a:ext cx="3810000" cy="0"/>
          </a:xfrm>
          <a:prstGeom prst="straightConnector1">
            <a:avLst/>
          </a:prstGeom>
          <a:ln w="38100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974850" y="4359275"/>
            <a:ext cx="14935200" cy="4230004"/>
          </a:xfrm>
          <a:prstGeom prst="rect">
            <a:avLst/>
          </a:prstGeom>
          <a:noFill/>
          <a:ln w="3175">
            <a:solidFill>
              <a:srgbClr val="005D5D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3200" i="1" dirty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Media </a:t>
            </a:r>
            <a:r>
              <a:rPr lang="es-ES" sz="3200" i="1" dirty="0" err="1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gallery</a:t>
            </a:r>
            <a:endParaRPr lang="es-ES" sz="3200" i="1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DINPro-Regular"/>
            </a:endParaRP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3200" i="1" dirty="0" err="1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Communication</a:t>
            </a:r>
            <a:r>
              <a:rPr lang="es-ES" sz="3200" i="1" dirty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 kit </a:t>
            </a:r>
            <a:r>
              <a:rPr lang="es-ES" sz="3200" dirty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(logo, visuales, iconos, comunicado de prensa)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Recursos </a:t>
            </a:r>
            <a:r>
              <a:rPr lang="es-ES" sz="3200" dirty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(Enlaces de interés y documentos)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3200" dirty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Publicaciones (</a:t>
            </a:r>
            <a:r>
              <a:rPr lang="es-ES" sz="3200" dirty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  <a:hlinkClick r:id="rId7"/>
              </a:rPr>
              <a:t>Folleto RIA 2020</a:t>
            </a:r>
            <a:r>
              <a:rPr lang="es-ES" sz="3200" dirty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)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Noticias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3200" dirty="0" smtClean="0">
                <a:solidFill>
                  <a:srgbClr val="ACA606"/>
                </a:solidFill>
                <a:latin typeface="DINPro-Regular"/>
                <a:ea typeface="+mn-ea"/>
                <a:cs typeface="DINPro-Regular"/>
              </a:rPr>
              <a:t>ARIA 2023_</a:t>
            </a:r>
            <a:r>
              <a:rPr lang="es-ES" sz="3200" i="1" dirty="0" smtClean="0">
                <a:solidFill>
                  <a:srgbClr val="ACA606"/>
                </a:solidFill>
                <a:latin typeface="DINPro-Regular"/>
                <a:ea typeface="+mn-ea"/>
                <a:cs typeface="DINPro-Regular"/>
              </a:rPr>
              <a:t>Guidelines-and-entry-template-final</a:t>
            </a:r>
            <a:r>
              <a:rPr lang="es-ES" sz="3200" dirty="0" smtClean="0">
                <a:solidFill>
                  <a:srgbClr val="ACA606"/>
                </a:solidFill>
                <a:latin typeface="DINPro-Regular"/>
                <a:ea typeface="+mn-ea"/>
                <a:cs typeface="DINPro-Regular"/>
              </a:rPr>
              <a:t>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(</a:t>
            </a:r>
            <a:r>
              <a:rPr lang="es-ES" sz="32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Formulario de inscripción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  <a:latin typeface="DINPro-Regular"/>
                <a:ea typeface="+mn-ea"/>
                <a:cs typeface="DINPro-Regular"/>
              </a:rPr>
              <a:t>)</a:t>
            </a:r>
            <a:endParaRPr lang="es-ES" sz="3200" dirty="0">
              <a:solidFill>
                <a:schemeClr val="bg1">
                  <a:lumMod val="50000"/>
                </a:schemeClr>
              </a:solidFill>
              <a:latin typeface="DINPro-Regular"/>
              <a:ea typeface="+mn-ea"/>
              <a:cs typeface="DINPro-Regular"/>
            </a:endParaRPr>
          </a:p>
        </p:txBody>
      </p:sp>
      <p:pic>
        <p:nvPicPr>
          <p:cNvPr id="13" name="Imagen 12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652" y="5045075"/>
            <a:ext cx="1816796" cy="26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6" y="905149"/>
            <a:ext cx="13054173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5</a:t>
            </a:r>
            <a:r>
              <a:rPr lang="es-ES" b="1" spc="175" dirty="0" smtClean="0"/>
              <a:t>. Criterios de evaluación</a:t>
            </a: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35100" y="3128750"/>
            <a:ext cx="17526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 smtClean="0">
                <a:solidFill>
                  <a:srgbClr val="005D5D"/>
                </a:solidFill>
                <a:latin typeface="DINPro-Regular"/>
              </a:rPr>
              <a:t>	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Beneficios directos: Medioambientales y climáticos, económicos y sociales.</a:t>
            </a:r>
          </a:p>
          <a:p>
            <a:pPr lvl="0"/>
            <a:endParaRPr lang="es-ES" sz="2800" dirty="0" smtClean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lvl="0"/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Cooperación/Trabajo en red.</a:t>
            </a:r>
          </a:p>
          <a:p>
            <a:pPr lvl="0"/>
            <a:endParaRPr lang="es-ES" sz="2800" dirty="0" smtClean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lvl="0"/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Transferibilidad.</a:t>
            </a:r>
          </a:p>
          <a:p>
            <a:pPr lvl="0"/>
            <a:endParaRPr lang="es-ES" sz="2800" dirty="0" smtClean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lvl="0"/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Aspectos innovadores.</a:t>
            </a:r>
          </a:p>
          <a:p>
            <a:pPr lvl="0"/>
            <a:endParaRPr lang="es-ES" sz="2800" dirty="0" smtClean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lvl="0"/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Integración de jóvenes, mujeres, diversidad funcional o psíquica, inmigrantes, etc.</a:t>
            </a:r>
          </a:p>
          <a:p>
            <a:pPr lvl="0"/>
            <a:endParaRPr lang="es-ES" sz="2800" dirty="0" smtClean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marL="804863" lvl="0"/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Progreso en las capacidades: ¿Los actores rurales han desarrollado nuevas competencias gracias al proyecto que se está evaluando?</a:t>
            </a:r>
          </a:p>
          <a:p>
            <a:pPr lvl="0"/>
            <a:endParaRPr lang="es-ES" sz="2800" dirty="0">
              <a:solidFill>
                <a:srgbClr val="005D5D"/>
              </a:solidFill>
              <a:latin typeface="DINPro-Regular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435100" y="3128750"/>
            <a:ext cx="717550" cy="4753399"/>
            <a:chOff x="1795318" y="2933001"/>
            <a:chExt cx="717550" cy="4753399"/>
          </a:xfrm>
        </p:grpSpPr>
        <p:sp>
          <p:nvSpPr>
            <p:cNvPr id="4" name="Estrella de 4 puntas 3"/>
            <p:cNvSpPr/>
            <p:nvPr/>
          </p:nvSpPr>
          <p:spPr>
            <a:xfrm>
              <a:off x="1822450" y="2933001"/>
              <a:ext cx="685800" cy="511874"/>
            </a:xfrm>
            <a:prstGeom prst="star4">
              <a:avLst/>
            </a:prstGeom>
            <a:solidFill>
              <a:srgbClr val="005D5D"/>
            </a:solidFill>
            <a:ln>
              <a:solidFill>
                <a:srgbClr val="00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Estrella de 4 puntas 9"/>
            <p:cNvSpPr/>
            <p:nvPr/>
          </p:nvSpPr>
          <p:spPr>
            <a:xfrm>
              <a:off x="1822450" y="6336522"/>
              <a:ext cx="685800" cy="511874"/>
            </a:xfrm>
            <a:prstGeom prst="star4">
              <a:avLst/>
            </a:prstGeom>
            <a:solidFill>
              <a:srgbClr val="005D5D"/>
            </a:solidFill>
            <a:ln>
              <a:solidFill>
                <a:srgbClr val="00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Estrella de 4 puntas 10"/>
            <p:cNvSpPr/>
            <p:nvPr/>
          </p:nvSpPr>
          <p:spPr>
            <a:xfrm>
              <a:off x="1822450" y="5501260"/>
              <a:ext cx="685800" cy="511874"/>
            </a:xfrm>
            <a:prstGeom prst="star4">
              <a:avLst/>
            </a:prstGeom>
            <a:solidFill>
              <a:srgbClr val="005D5D"/>
            </a:solidFill>
            <a:ln>
              <a:solidFill>
                <a:srgbClr val="00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Estrella de 4 puntas 11"/>
            <p:cNvSpPr/>
            <p:nvPr/>
          </p:nvSpPr>
          <p:spPr>
            <a:xfrm>
              <a:off x="1795318" y="3795148"/>
              <a:ext cx="685800" cy="511874"/>
            </a:xfrm>
            <a:prstGeom prst="star4">
              <a:avLst/>
            </a:prstGeom>
            <a:solidFill>
              <a:srgbClr val="005D5D"/>
            </a:solidFill>
            <a:ln>
              <a:solidFill>
                <a:srgbClr val="00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Estrella de 4 puntas 12"/>
            <p:cNvSpPr/>
            <p:nvPr/>
          </p:nvSpPr>
          <p:spPr>
            <a:xfrm>
              <a:off x="1822450" y="4665998"/>
              <a:ext cx="685800" cy="511874"/>
            </a:xfrm>
            <a:prstGeom prst="star4">
              <a:avLst/>
            </a:prstGeom>
            <a:solidFill>
              <a:srgbClr val="005D5D"/>
            </a:solidFill>
            <a:ln>
              <a:solidFill>
                <a:srgbClr val="00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Estrella de 4 puntas 13"/>
            <p:cNvSpPr/>
            <p:nvPr/>
          </p:nvSpPr>
          <p:spPr>
            <a:xfrm>
              <a:off x="1827068" y="7174526"/>
              <a:ext cx="685800" cy="511874"/>
            </a:xfrm>
            <a:prstGeom prst="star4">
              <a:avLst/>
            </a:prstGeom>
            <a:solidFill>
              <a:srgbClr val="005D5D"/>
            </a:solidFill>
            <a:ln>
              <a:solidFill>
                <a:srgbClr val="00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5993" y="532317"/>
            <a:ext cx="10437257" cy="1847248"/>
          </a:xfrm>
          <a:prstGeom prst="rect">
            <a:avLst/>
          </a:prstGeom>
        </p:spPr>
      </p:pic>
      <p:pic>
        <p:nvPicPr>
          <p:cNvPr id="23" name="Imagen 22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72" y="575971"/>
            <a:ext cx="3534365" cy="17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6" y="905149"/>
            <a:ext cx="13054173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5. Se tendrá en cuenta para la evaluación</a:t>
            </a: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79450" y="4740275"/>
            <a:ext cx="18745200" cy="457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s-ES" sz="2800" b="1" u="sng" dirty="0" smtClean="0">
                <a:solidFill>
                  <a:srgbClr val="005D5D"/>
                </a:solidFill>
                <a:latin typeface="DINPro-Regular"/>
              </a:rPr>
              <a:t>FACTORES QUE SUMAN:</a:t>
            </a:r>
            <a:r>
              <a:rPr lang="es-ES" sz="2800" u="sng" dirty="0" smtClean="0">
                <a:solidFill>
                  <a:srgbClr val="005D5D"/>
                </a:solidFill>
                <a:latin typeface="DINPro-Regular"/>
              </a:rPr>
              <a:t> </a:t>
            </a:r>
            <a:endParaRPr lang="es-ES" sz="2800" dirty="0">
              <a:solidFill>
                <a:srgbClr val="005D5D"/>
              </a:solidFill>
              <a:latin typeface="DINPro-Regular"/>
            </a:endParaRPr>
          </a:p>
          <a:p>
            <a:pPr lvl="0"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800" dirty="0" smtClean="0">
                <a:solidFill>
                  <a:srgbClr val="005D5D"/>
                </a:solidFill>
                <a:latin typeface="DINPro-Regular"/>
              </a:rPr>
              <a:t>	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- Proyectos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que resultaron a partir de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desarrollo de capacidades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 en las áreas rurales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.</a:t>
            </a:r>
          </a:p>
          <a:p>
            <a:pPr lvl="0"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- Proyectos de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lucha contra la exclusión 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social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(si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ofrecen adquisición de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competencias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es muy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valorable).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lvl="0"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- Si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aportan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innovación y nuevos conocimientos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al territorio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.</a:t>
            </a:r>
          </a:p>
          <a:p>
            <a:pPr marL="895350" lvl="0" indent="-895350"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-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V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alor añadido del proyecto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: Desarrollo de competencias, aprendizaje de igual a igual, Intercambio de conocimientos o sensibilización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sobre la disponibilidad de financiación de la UE.</a:t>
            </a:r>
          </a:p>
          <a:p>
            <a:pPr lvl="0"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- Proyectos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que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aborden problemas actuales y ofrezcan soluciones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 para el futuro.</a:t>
            </a:r>
          </a:p>
          <a:p>
            <a:pPr lvl="0"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- Aquellos 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que involucren a </a:t>
            </a:r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jóvenes, grupos minoritarios, mujeres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. </a:t>
            </a:r>
            <a:r>
              <a:rPr lang="es-ES" sz="2800" dirty="0" smtClean="0">
                <a:solidFill>
                  <a:srgbClr val="005D5D"/>
                </a:solidFill>
                <a:latin typeface="DINPro-Regular"/>
              </a:rPr>
              <a:t>	</a:t>
            </a:r>
            <a:endParaRPr lang="es-ES" sz="2800" dirty="0">
              <a:solidFill>
                <a:srgbClr val="005D5D"/>
              </a:solidFill>
              <a:latin typeface="DINPro-Regular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794250" y="2225675"/>
            <a:ext cx="13030200" cy="1590179"/>
            <a:chOff x="4718050" y="1867808"/>
            <a:chExt cx="9601199" cy="1590179"/>
          </a:xfrm>
        </p:grpSpPr>
        <p:sp>
          <p:nvSpPr>
            <p:cNvPr id="4" name="Flecha derecha 3"/>
            <p:cNvSpPr/>
            <p:nvPr/>
          </p:nvSpPr>
          <p:spPr>
            <a:xfrm>
              <a:off x="6402471" y="2540606"/>
              <a:ext cx="842210" cy="320606"/>
            </a:xfrm>
            <a:prstGeom prst="rightArrow">
              <a:avLst/>
            </a:prstGeom>
            <a:solidFill>
              <a:srgbClr val="005D5D"/>
            </a:solidFill>
            <a:ln>
              <a:solidFill>
                <a:srgbClr val="00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4718050" y="1867808"/>
              <a:ext cx="9601199" cy="1590179"/>
            </a:xfrm>
            <a:prstGeom prst="rect">
              <a:avLst/>
            </a:prstGeom>
            <a:noFill/>
            <a:ln w="38100">
              <a:solidFill>
                <a:srgbClr val="005D5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DINPro-Regular"/>
                </a:rPr>
                <a:t>- Finan</a:t>
              </a:r>
              <a:r>
                <a:rPr kumimoji="0" lang="es-ES" sz="28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DINPro-Regular"/>
                </a:rPr>
                <a:t>ciados por la PAC durante el periodo 2014-2022 (F</a:t>
              </a:r>
              <a:r>
                <a:rPr kumimoji="0" lang="es-E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DINPro-Regular"/>
                </a:rPr>
                <a:t>EAGA y/o FEADER).	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DINPro-Regular"/>
                </a:rPr>
                <a:t>- Un proyecto             única categoría.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40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DINPro-Regular"/>
                </a:rPr>
                <a:t>- No haber sido finalista de otros años en los premios RIA.</a:t>
              </a:r>
              <a:endPara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INPro-Regular"/>
              </a:endParaRP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670050" y="275907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005D5D"/>
                </a:solidFill>
                <a:latin typeface="DINPro-Regular"/>
              </a:rPr>
              <a:t>¡</a:t>
            </a:r>
            <a:r>
              <a:rPr kumimoji="0" lang="es-ES" sz="2800" b="1" i="0" strike="noStrike" kern="0" cap="none" spc="0" normalizeH="0" baseline="0" noProof="0" dirty="0" smtClean="0">
                <a:ln>
                  <a:noFill/>
                </a:ln>
                <a:solidFill>
                  <a:srgbClr val="005D5D"/>
                </a:solidFill>
                <a:effectLst/>
                <a:uLnTx/>
                <a:uFillTx/>
                <a:latin typeface="DINPro-Regular"/>
              </a:rPr>
              <a:t>REQUISITOS!</a:t>
            </a:r>
            <a:endParaRPr kumimoji="0" lang="es-ES" sz="2800" b="0" i="0" strike="noStrike" kern="0" cap="none" spc="0" normalizeH="0" baseline="0" noProof="0" dirty="0">
              <a:ln>
                <a:noFill/>
              </a:ln>
              <a:solidFill>
                <a:srgbClr val="005D5D"/>
              </a:solidFill>
              <a:effectLst/>
              <a:uLnTx/>
              <a:uFillTx/>
              <a:latin typeface="DIN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330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6" y="905149"/>
            <a:ext cx="13054173" cy="105862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6. Consejos para tener una solicitud exitosa. ¿Qué hacer?</a:t>
            </a:r>
            <a:br>
              <a:rPr lang="es-ES" b="1" spc="175" dirty="0" smtClean="0"/>
            </a:b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34924" y="2072194"/>
            <a:ext cx="18206899" cy="6897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Ser lo más claro y conciso posible, es la única manera de apoyar la solicitud.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Contar la historia del proyecto, los objetivos esenciales y por qué es importante.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Responder a 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todas las preguntas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del formulario con lo que se pide.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Explicar en qué fase de progreso se encuentra.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Proporcionar datos de todos los socios y participantes del Proyecto.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Proporcionar datos de todas las fuentes de financiación / contribución.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Expresar con guiones las distintas actividades realizadas.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En caso de proyectos de cooperación M16, indicar si un GO de la EIP-AGRI ha liderado el proyecto o no.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Expresar claramente los datos de la persona de contacto por si es necesario esclarecer alguna información.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s-ES" sz="2800" dirty="0" smtClean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25367" y="1844675"/>
            <a:ext cx="650961" cy="5894956"/>
            <a:chOff x="1195741" y="2332691"/>
            <a:chExt cx="650961" cy="5894956"/>
          </a:xfrm>
        </p:grpSpPr>
        <p:pic>
          <p:nvPicPr>
            <p:cNvPr id="1026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753" y="2332691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147" y="3705625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741" y="3026402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752" y="4344451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357" y="4957060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147" y="5636283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357" y="6251549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147" y="6887718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or de Tick verde - simple para Descargar Gratis | Free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356" y="7513763"/>
              <a:ext cx="623555" cy="7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050" y="2348672"/>
            <a:ext cx="2380763" cy="272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6" y="905149"/>
            <a:ext cx="13054173" cy="105862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6. Consejos para tener una solicitud exitosa. ¿Qué hacer?</a:t>
            </a:r>
            <a:br>
              <a:rPr lang="es-ES" b="1" spc="175" dirty="0" smtClean="0"/>
            </a:b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5650" y="1650724"/>
            <a:ext cx="17297400" cy="6743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5D5D"/>
                </a:solidFill>
                <a:latin typeface="DINPro-Regular"/>
              </a:rPr>
              <a:t>	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rgbClr val="005D5D"/>
                </a:solidFill>
                <a:latin typeface="DINPro-Regular"/>
              </a:rPr>
              <a:t>	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Enviar foto en todo caso, con alta resolución (320 </a:t>
            </a:r>
            <a:r>
              <a:rPr lang="es-ES" sz="2800" dirty="0" err="1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px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).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Ser claros en los objetivos alcanzados proporcionando datos.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Describir y cuantificar los logros y mejoras.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Los resultados han de estar en consonancia con los objetivos con evidencias.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Enfatizar resultados de forma cuantitativa, asegurándose de que pueden demostrarse.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Cuando se hable de transferibilidad, explicar los pasos para llevarlo a cabo en cualquier parte.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En caso de un Proyecto innovador, explicar a qué nivel.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	Explicar sinergias adicionales con políticas o fondos europeos.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marL="8953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Podrás obtener más puntos si mencionas y cuantificas la integración de jóvenes, mujeres, grupos minoritarios o la dotación de capacidades en el medio rural.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</p:txBody>
      </p:sp>
      <p:pic>
        <p:nvPicPr>
          <p:cNvPr id="1026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99" y="2047423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24" y="3345299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17" y="2624884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7" y="3919006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76" y="4592107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99" y="5220830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17" y="5859988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8" y="6500151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62" y="7194493"/>
            <a:ext cx="623555" cy="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ector de Tick verde - simple para Descargar Gratis | Free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050" y="2348672"/>
            <a:ext cx="2380763" cy="272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6" y="905149"/>
            <a:ext cx="13626847" cy="105862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7. Consejos para tener una solicitud exitosa. ¡Qué </a:t>
            </a:r>
            <a:r>
              <a:rPr lang="es-ES" b="1" spc="175" dirty="0" smtClean="0">
                <a:solidFill>
                  <a:schemeClr val="accent6">
                    <a:lumMod val="75000"/>
                  </a:schemeClr>
                </a:solidFill>
              </a:rPr>
              <a:t>no</a:t>
            </a:r>
            <a:r>
              <a:rPr lang="es-ES" b="1" spc="175" dirty="0" smtClean="0"/>
              <a:t> hacer!</a:t>
            </a:r>
            <a:br>
              <a:rPr lang="es-ES" b="1" spc="175" dirty="0" smtClean="0"/>
            </a:b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5650" y="1650724"/>
            <a:ext cx="1722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5D5D"/>
                </a:solidFill>
                <a:latin typeface="DINPro-Regular"/>
              </a:rPr>
              <a:t>	</a:t>
            </a:r>
            <a:endParaRPr lang="es-ES" sz="2800" dirty="0">
              <a:solidFill>
                <a:srgbClr val="005D5D"/>
              </a:solidFill>
              <a:latin typeface="DINPro-Regular"/>
            </a:endParaRPr>
          </a:p>
        </p:txBody>
      </p:sp>
      <p:pic>
        <p:nvPicPr>
          <p:cNvPr id="2052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8" y="1862475"/>
            <a:ext cx="1216585" cy="8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545" y="2888444"/>
            <a:ext cx="3276006" cy="23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127250" y="1948874"/>
            <a:ext cx="14097000" cy="711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No repetir 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lo mismo en diferentes partes de la solicitud (motivo de solicitud, resumen, contexto y objetivos ha de ser diferente).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No confundir objetivos 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con 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actividades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 llevadas a cabo.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No dar por hecho que se entiende lo que escribimos, pedir otros puntos de vista, ser claros.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No elucubrar con logros, proporcionar 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evidencias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Cada solicitud ha de corresponder a un Proyecto, si hay más solo mencionar en caso de ser relevante en el contexto.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No presentar solicitudes incompletas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, explicarlas en detalle. Todos los proyectos, ganadores o no, se publicarán en la web de la 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EU CAP Network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Evitar presentar proyectos sin acabar dado que los resultados se desconocen.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Enviar la solicitud en </a:t>
            </a:r>
            <a:r>
              <a:rPr lang="es-ES" sz="2800" b="1" i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word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, 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no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 en </a:t>
            </a:r>
            <a:r>
              <a:rPr lang="es-ES" sz="28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pdf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effectLst/>
                <a:latin typeface="DINPro-Regular"/>
                <a:ea typeface="Arial" panose="020B0604020202020204" pitchFamily="34" charset="0"/>
              </a:rPr>
              <a:t>.</a:t>
            </a:r>
            <a:endParaRPr lang="es-ES" sz="2800" dirty="0">
              <a:solidFill>
                <a:schemeClr val="accent6">
                  <a:lumMod val="75000"/>
                </a:schemeClr>
              </a:solidFill>
              <a:effectLst/>
              <a:latin typeface="DINPro-Regular"/>
              <a:ea typeface="Arial" panose="020B0604020202020204" pitchFamily="34" charset="0"/>
            </a:endParaRPr>
          </a:p>
        </p:txBody>
      </p:sp>
      <p:pic>
        <p:nvPicPr>
          <p:cNvPr id="23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8" y="2792722"/>
            <a:ext cx="1216585" cy="8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26" y="3556542"/>
            <a:ext cx="1216585" cy="8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26" y="4544871"/>
            <a:ext cx="1216585" cy="8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82" y="5302240"/>
            <a:ext cx="1216585" cy="8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7" y="6492875"/>
            <a:ext cx="1216585" cy="8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8" y="7483475"/>
            <a:ext cx="1216585" cy="8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Fondo transparente de la Cruz Roja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25" y="8121640"/>
            <a:ext cx="1216585" cy="8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5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en blanco y negro de un paraguas&#10;&#10;Descripción generada automáticamente con confianza media">
            <a:extLst>
              <a:ext uri="{FF2B5EF4-FFF2-40B4-BE49-F238E27FC236}">
                <a16:creationId xmlns:a16="http://schemas.microsoft.com/office/drawing/2014/main" id="{5D4A890A-6A53-7803-4B58-7048FD981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"/>
            <a:ext cx="20104100" cy="1130809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0450" y="811238"/>
            <a:ext cx="2209800" cy="7560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12700" algn="l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4100" b="1" spc="250" dirty="0">
                <a:solidFill>
                  <a:srgbClr val="FFFFFF"/>
                </a:solidFill>
              </a:rPr>
              <a:t>ÍNDICE</a:t>
            </a:r>
            <a:endParaRPr sz="4100" b="1" dirty="0"/>
          </a:p>
        </p:txBody>
      </p:sp>
      <p:sp>
        <p:nvSpPr>
          <p:cNvPr id="6" name="object 6"/>
          <p:cNvSpPr/>
          <p:nvPr/>
        </p:nvSpPr>
        <p:spPr>
          <a:xfrm>
            <a:off x="0" y="7054077"/>
            <a:ext cx="20104100" cy="4254500"/>
          </a:xfrm>
          <a:custGeom>
            <a:avLst/>
            <a:gdLst/>
            <a:ahLst/>
            <a:cxnLst/>
            <a:rect l="l" t="t" r="r" b="b"/>
            <a:pathLst>
              <a:path w="20104100" h="4254500">
                <a:moveTo>
                  <a:pt x="20104088" y="1117600"/>
                </a:moveTo>
                <a:lnTo>
                  <a:pt x="20099211" y="1117600"/>
                </a:lnTo>
                <a:lnTo>
                  <a:pt x="19685877" y="1079500"/>
                </a:lnTo>
                <a:lnTo>
                  <a:pt x="19548514" y="1079500"/>
                </a:lnTo>
                <a:lnTo>
                  <a:pt x="19274473" y="1054100"/>
                </a:lnTo>
                <a:lnTo>
                  <a:pt x="19137783" y="1054100"/>
                </a:lnTo>
                <a:lnTo>
                  <a:pt x="18865076" y="1028700"/>
                </a:lnTo>
                <a:lnTo>
                  <a:pt x="18593283" y="1028700"/>
                </a:lnTo>
                <a:lnTo>
                  <a:pt x="18457736" y="1016000"/>
                </a:lnTo>
                <a:lnTo>
                  <a:pt x="18322430" y="1016000"/>
                </a:lnTo>
                <a:lnTo>
                  <a:pt x="18187340" y="1003300"/>
                </a:lnTo>
                <a:lnTo>
                  <a:pt x="16717594" y="1003300"/>
                </a:lnTo>
                <a:lnTo>
                  <a:pt x="16585502" y="1016000"/>
                </a:lnTo>
                <a:lnTo>
                  <a:pt x="16322091" y="1016000"/>
                </a:lnTo>
                <a:lnTo>
                  <a:pt x="16190786" y="1028700"/>
                </a:lnTo>
                <a:lnTo>
                  <a:pt x="16059747" y="1028700"/>
                </a:lnTo>
                <a:lnTo>
                  <a:pt x="15928975" y="1041400"/>
                </a:lnTo>
                <a:lnTo>
                  <a:pt x="15798470" y="1041400"/>
                </a:lnTo>
                <a:lnTo>
                  <a:pt x="15668232" y="1054100"/>
                </a:lnTo>
                <a:lnTo>
                  <a:pt x="15538285" y="1054100"/>
                </a:lnTo>
                <a:lnTo>
                  <a:pt x="15279205" y="1079500"/>
                </a:lnTo>
                <a:lnTo>
                  <a:pt x="15150084" y="1079500"/>
                </a:lnTo>
                <a:lnTo>
                  <a:pt x="13748817" y="1219200"/>
                </a:lnTo>
                <a:lnTo>
                  <a:pt x="13623214" y="1244600"/>
                </a:lnTo>
                <a:lnTo>
                  <a:pt x="13372922" y="1270000"/>
                </a:lnTo>
                <a:lnTo>
                  <a:pt x="13248234" y="1295400"/>
                </a:lnTo>
                <a:lnTo>
                  <a:pt x="12999809" y="1320800"/>
                </a:lnTo>
                <a:lnTo>
                  <a:pt x="12876060" y="1346200"/>
                </a:lnTo>
                <a:lnTo>
                  <a:pt x="12752629" y="1358900"/>
                </a:lnTo>
                <a:lnTo>
                  <a:pt x="12506744" y="1409700"/>
                </a:lnTo>
                <a:lnTo>
                  <a:pt x="12384278" y="1422400"/>
                </a:lnTo>
                <a:lnTo>
                  <a:pt x="12018836" y="1498600"/>
                </a:lnTo>
                <a:lnTo>
                  <a:pt x="11897690" y="1511300"/>
                </a:lnTo>
                <a:lnTo>
                  <a:pt x="10704754" y="1765300"/>
                </a:lnTo>
                <a:lnTo>
                  <a:pt x="10587368" y="1803400"/>
                </a:lnTo>
                <a:lnTo>
                  <a:pt x="10353650" y="1854200"/>
                </a:lnTo>
                <a:lnTo>
                  <a:pt x="10237330" y="1892300"/>
                </a:lnTo>
                <a:lnTo>
                  <a:pt x="10005758" y="1943100"/>
                </a:lnTo>
                <a:lnTo>
                  <a:pt x="9890519" y="1981200"/>
                </a:lnTo>
                <a:lnTo>
                  <a:pt x="9775647" y="2006600"/>
                </a:lnTo>
                <a:lnTo>
                  <a:pt x="9661144" y="2044700"/>
                </a:lnTo>
                <a:lnTo>
                  <a:pt x="9547009" y="2070100"/>
                </a:lnTo>
                <a:lnTo>
                  <a:pt x="9433242" y="2108200"/>
                </a:lnTo>
                <a:lnTo>
                  <a:pt x="9319844" y="2133600"/>
                </a:lnTo>
                <a:lnTo>
                  <a:pt x="9094191" y="2209800"/>
                </a:lnTo>
                <a:lnTo>
                  <a:pt x="8981923" y="2235200"/>
                </a:lnTo>
                <a:lnTo>
                  <a:pt x="8536699" y="2387600"/>
                </a:lnTo>
                <a:lnTo>
                  <a:pt x="8426361" y="2413000"/>
                </a:lnTo>
                <a:lnTo>
                  <a:pt x="7772590" y="2641600"/>
                </a:lnTo>
                <a:lnTo>
                  <a:pt x="7665021" y="2692400"/>
                </a:lnTo>
                <a:lnTo>
                  <a:pt x="7133298" y="2882900"/>
                </a:lnTo>
                <a:lnTo>
                  <a:pt x="7028180" y="2933700"/>
                </a:lnTo>
                <a:lnTo>
                  <a:pt x="6819201" y="3009900"/>
                </a:lnTo>
                <a:lnTo>
                  <a:pt x="6715341" y="3060700"/>
                </a:lnTo>
                <a:lnTo>
                  <a:pt x="6611899" y="3098800"/>
                </a:lnTo>
                <a:lnTo>
                  <a:pt x="6508890" y="3149600"/>
                </a:lnTo>
                <a:lnTo>
                  <a:pt x="6406299" y="3187700"/>
                </a:lnTo>
                <a:lnTo>
                  <a:pt x="6304127" y="3238500"/>
                </a:lnTo>
                <a:lnTo>
                  <a:pt x="6202400" y="3276600"/>
                </a:lnTo>
                <a:lnTo>
                  <a:pt x="6101092" y="3327400"/>
                </a:lnTo>
                <a:lnTo>
                  <a:pt x="6000216" y="3365500"/>
                </a:lnTo>
                <a:lnTo>
                  <a:pt x="5799785" y="3467100"/>
                </a:lnTo>
                <a:lnTo>
                  <a:pt x="5700217" y="3505200"/>
                </a:lnTo>
                <a:lnTo>
                  <a:pt x="5502427" y="3606800"/>
                </a:lnTo>
                <a:lnTo>
                  <a:pt x="5404193" y="3644900"/>
                </a:lnTo>
                <a:lnTo>
                  <a:pt x="4919764" y="3898900"/>
                </a:lnTo>
                <a:lnTo>
                  <a:pt x="4260761" y="4254487"/>
                </a:lnTo>
                <a:lnTo>
                  <a:pt x="6216167" y="4254487"/>
                </a:lnTo>
                <a:lnTo>
                  <a:pt x="6267475" y="4229100"/>
                </a:lnTo>
                <a:lnTo>
                  <a:pt x="6318948" y="4191000"/>
                </a:lnTo>
                <a:lnTo>
                  <a:pt x="6474307" y="4114800"/>
                </a:lnTo>
                <a:lnTo>
                  <a:pt x="6526403" y="4076700"/>
                </a:lnTo>
                <a:lnTo>
                  <a:pt x="6789255" y="3949700"/>
                </a:lnTo>
                <a:lnTo>
                  <a:pt x="6842290" y="3911600"/>
                </a:lnTo>
                <a:lnTo>
                  <a:pt x="7326655" y="3683000"/>
                </a:lnTo>
                <a:lnTo>
                  <a:pt x="7381253" y="3644900"/>
                </a:lnTo>
                <a:lnTo>
                  <a:pt x="8051889" y="3340100"/>
                </a:lnTo>
                <a:lnTo>
                  <a:pt x="8339366" y="3213100"/>
                </a:lnTo>
                <a:lnTo>
                  <a:pt x="8397329" y="3200400"/>
                </a:lnTo>
                <a:lnTo>
                  <a:pt x="8807348" y="3022600"/>
                </a:lnTo>
                <a:lnTo>
                  <a:pt x="8866518" y="3009900"/>
                </a:lnTo>
                <a:lnTo>
                  <a:pt x="9164650" y="2882900"/>
                </a:lnTo>
                <a:lnTo>
                  <a:pt x="9224721" y="2870200"/>
                </a:lnTo>
                <a:lnTo>
                  <a:pt x="9405823" y="2794000"/>
                </a:lnTo>
                <a:lnTo>
                  <a:pt x="9466478" y="2781300"/>
                </a:lnTo>
                <a:lnTo>
                  <a:pt x="9649308" y="2705100"/>
                </a:lnTo>
                <a:lnTo>
                  <a:pt x="9710547" y="2692400"/>
                </a:lnTo>
                <a:lnTo>
                  <a:pt x="9833445" y="2641600"/>
                </a:lnTo>
                <a:lnTo>
                  <a:pt x="9895103" y="2628900"/>
                </a:lnTo>
                <a:lnTo>
                  <a:pt x="10018852" y="2578100"/>
                </a:lnTo>
                <a:lnTo>
                  <a:pt x="10080942" y="2565400"/>
                </a:lnTo>
                <a:lnTo>
                  <a:pt x="10143160" y="2540000"/>
                </a:lnTo>
                <a:lnTo>
                  <a:pt x="10205529" y="2527300"/>
                </a:lnTo>
                <a:lnTo>
                  <a:pt x="10330675" y="2476500"/>
                </a:lnTo>
                <a:lnTo>
                  <a:pt x="10393451" y="2463800"/>
                </a:lnTo>
                <a:lnTo>
                  <a:pt x="10456380" y="2438400"/>
                </a:lnTo>
                <a:lnTo>
                  <a:pt x="10519435" y="2425700"/>
                </a:lnTo>
                <a:lnTo>
                  <a:pt x="10582631" y="2400300"/>
                </a:lnTo>
                <a:lnTo>
                  <a:pt x="10645953" y="2387600"/>
                </a:lnTo>
                <a:lnTo>
                  <a:pt x="10709427" y="2362200"/>
                </a:lnTo>
                <a:lnTo>
                  <a:pt x="10773016" y="2349500"/>
                </a:lnTo>
                <a:lnTo>
                  <a:pt x="10836758" y="2324100"/>
                </a:lnTo>
                <a:lnTo>
                  <a:pt x="10900626" y="2311400"/>
                </a:lnTo>
                <a:lnTo>
                  <a:pt x="10964634" y="2286000"/>
                </a:lnTo>
                <a:lnTo>
                  <a:pt x="11028769" y="2273300"/>
                </a:lnTo>
                <a:lnTo>
                  <a:pt x="11093044" y="2247900"/>
                </a:lnTo>
                <a:lnTo>
                  <a:pt x="11157445" y="2235200"/>
                </a:lnTo>
                <a:lnTo>
                  <a:pt x="11221974" y="2209800"/>
                </a:lnTo>
                <a:lnTo>
                  <a:pt x="11351438" y="2184400"/>
                </a:lnTo>
                <a:lnTo>
                  <a:pt x="11416373" y="2159000"/>
                </a:lnTo>
                <a:lnTo>
                  <a:pt x="11481422" y="2146300"/>
                </a:lnTo>
                <a:lnTo>
                  <a:pt x="11546611" y="2120900"/>
                </a:lnTo>
                <a:lnTo>
                  <a:pt x="11677371" y="2095500"/>
                </a:lnTo>
                <a:lnTo>
                  <a:pt x="11742953" y="2070100"/>
                </a:lnTo>
                <a:lnTo>
                  <a:pt x="11874475" y="2044700"/>
                </a:lnTo>
                <a:lnTo>
                  <a:pt x="11940426" y="2019300"/>
                </a:lnTo>
                <a:lnTo>
                  <a:pt x="12139054" y="1981200"/>
                </a:lnTo>
                <a:lnTo>
                  <a:pt x="12205500" y="1955800"/>
                </a:lnTo>
                <a:lnTo>
                  <a:pt x="12472568" y="1905000"/>
                </a:lnTo>
                <a:lnTo>
                  <a:pt x="12539637" y="1879600"/>
                </a:lnTo>
                <a:lnTo>
                  <a:pt x="12876810" y="1816100"/>
                </a:lnTo>
                <a:lnTo>
                  <a:pt x="12944602" y="1790700"/>
                </a:lnTo>
                <a:lnTo>
                  <a:pt x="14184744" y="1562100"/>
                </a:lnTo>
                <a:lnTo>
                  <a:pt x="14254709" y="1562100"/>
                </a:lnTo>
                <a:lnTo>
                  <a:pt x="14606194" y="1498600"/>
                </a:lnTo>
                <a:lnTo>
                  <a:pt x="14676806" y="1498600"/>
                </a:lnTo>
                <a:lnTo>
                  <a:pt x="14889302" y="1460500"/>
                </a:lnTo>
                <a:lnTo>
                  <a:pt x="14960346" y="1460500"/>
                </a:lnTo>
                <a:lnTo>
                  <a:pt x="15174100" y="1422400"/>
                </a:lnTo>
                <a:lnTo>
                  <a:pt x="15245550" y="1422400"/>
                </a:lnTo>
                <a:lnTo>
                  <a:pt x="15388781" y="1397000"/>
                </a:lnTo>
                <a:lnTo>
                  <a:pt x="15460536" y="1397000"/>
                </a:lnTo>
                <a:lnTo>
                  <a:pt x="15532405" y="1384300"/>
                </a:lnTo>
                <a:lnTo>
                  <a:pt x="15604376" y="1384300"/>
                </a:lnTo>
                <a:lnTo>
                  <a:pt x="15748610" y="1358900"/>
                </a:lnTo>
                <a:lnTo>
                  <a:pt x="15820873" y="1358900"/>
                </a:lnTo>
                <a:lnTo>
                  <a:pt x="15893237" y="1346200"/>
                </a:lnTo>
                <a:lnTo>
                  <a:pt x="15965704" y="1346200"/>
                </a:lnTo>
                <a:lnTo>
                  <a:pt x="16038259" y="1333500"/>
                </a:lnTo>
                <a:lnTo>
                  <a:pt x="16110915" y="1333500"/>
                </a:lnTo>
                <a:lnTo>
                  <a:pt x="16183674" y="1320800"/>
                </a:lnTo>
                <a:lnTo>
                  <a:pt x="16256521" y="1320800"/>
                </a:lnTo>
                <a:lnTo>
                  <a:pt x="16329470" y="1308100"/>
                </a:lnTo>
                <a:lnTo>
                  <a:pt x="16402520" y="1308100"/>
                </a:lnTo>
                <a:lnTo>
                  <a:pt x="16475659" y="1295400"/>
                </a:lnTo>
                <a:lnTo>
                  <a:pt x="16548888" y="1295400"/>
                </a:lnTo>
                <a:lnTo>
                  <a:pt x="16622217" y="1282700"/>
                </a:lnTo>
                <a:lnTo>
                  <a:pt x="16695636" y="1282700"/>
                </a:lnTo>
                <a:lnTo>
                  <a:pt x="16769144" y="1270000"/>
                </a:lnTo>
                <a:lnTo>
                  <a:pt x="16916451" y="1270000"/>
                </a:lnTo>
                <a:lnTo>
                  <a:pt x="16990238" y="1257300"/>
                </a:lnTo>
                <a:lnTo>
                  <a:pt x="17138092" y="1257300"/>
                </a:lnTo>
                <a:lnTo>
                  <a:pt x="17212145" y="1244600"/>
                </a:lnTo>
                <a:lnTo>
                  <a:pt x="17434865" y="1244600"/>
                </a:lnTo>
                <a:lnTo>
                  <a:pt x="17509287" y="1231900"/>
                </a:lnTo>
                <a:lnTo>
                  <a:pt x="17733048" y="1231900"/>
                </a:lnTo>
                <a:lnTo>
                  <a:pt x="17807813" y="1219200"/>
                </a:lnTo>
                <a:lnTo>
                  <a:pt x="18258181" y="1219200"/>
                </a:lnTo>
                <a:lnTo>
                  <a:pt x="18333530" y="1206500"/>
                </a:lnTo>
                <a:lnTo>
                  <a:pt x="19167742" y="1206500"/>
                </a:lnTo>
                <a:lnTo>
                  <a:pt x="19244044" y="1219200"/>
                </a:lnTo>
                <a:lnTo>
                  <a:pt x="19703492" y="1219200"/>
                </a:lnTo>
                <a:lnTo>
                  <a:pt x="19780314" y="1231900"/>
                </a:lnTo>
                <a:lnTo>
                  <a:pt x="20011251" y="1231900"/>
                </a:lnTo>
                <a:lnTo>
                  <a:pt x="20088378" y="1244600"/>
                </a:lnTo>
                <a:lnTo>
                  <a:pt x="20104088" y="1244600"/>
                </a:lnTo>
                <a:lnTo>
                  <a:pt x="20104088" y="1206500"/>
                </a:lnTo>
                <a:lnTo>
                  <a:pt x="20104088" y="1117600"/>
                </a:lnTo>
                <a:close/>
              </a:path>
              <a:path w="20104100" h="4254500">
                <a:moveTo>
                  <a:pt x="20104088" y="673100"/>
                </a:moveTo>
                <a:lnTo>
                  <a:pt x="20072528" y="660400"/>
                </a:lnTo>
                <a:lnTo>
                  <a:pt x="20022744" y="660400"/>
                </a:lnTo>
                <a:lnTo>
                  <a:pt x="19873189" y="622300"/>
                </a:lnTo>
                <a:lnTo>
                  <a:pt x="19823265" y="622300"/>
                </a:lnTo>
                <a:lnTo>
                  <a:pt x="19673304" y="584200"/>
                </a:lnTo>
                <a:lnTo>
                  <a:pt x="19623253" y="584200"/>
                </a:lnTo>
                <a:lnTo>
                  <a:pt x="19472910" y="546100"/>
                </a:lnTo>
                <a:lnTo>
                  <a:pt x="19422733" y="546100"/>
                </a:lnTo>
                <a:lnTo>
                  <a:pt x="19322276" y="520700"/>
                </a:lnTo>
                <a:lnTo>
                  <a:pt x="19272009" y="520700"/>
                </a:lnTo>
                <a:lnTo>
                  <a:pt x="19171374" y="495300"/>
                </a:lnTo>
                <a:lnTo>
                  <a:pt x="19121006" y="495300"/>
                </a:lnTo>
                <a:lnTo>
                  <a:pt x="19020194" y="469900"/>
                </a:lnTo>
                <a:lnTo>
                  <a:pt x="18969736" y="469900"/>
                </a:lnTo>
                <a:lnTo>
                  <a:pt x="18868746" y="444500"/>
                </a:lnTo>
                <a:lnTo>
                  <a:pt x="18818213" y="444500"/>
                </a:lnTo>
                <a:lnTo>
                  <a:pt x="18717044" y="419100"/>
                </a:lnTo>
                <a:lnTo>
                  <a:pt x="18666422" y="419100"/>
                </a:lnTo>
                <a:lnTo>
                  <a:pt x="18565102" y="393700"/>
                </a:lnTo>
                <a:lnTo>
                  <a:pt x="18514391" y="393700"/>
                </a:lnTo>
                <a:lnTo>
                  <a:pt x="18463654" y="381000"/>
                </a:lnTo>
                <a:lnTo>
                  <a:pt x="18412905" y="381000"/>
                </a:lnTo>
                <a:lnTo>
                  <a:pt x="18311305" y="355600"/>
                </a:lnTo>
                <a:lnTo>
                  <a:pt x="18260467" y="355600"/>
                </a:lnTo>
                <a:lnTo>
                  <a:pt x="18209603" y="342900"/>
                </a:lnTo>
                <a:lnTo>
                  <a:pt x="18158714" y="342900"/>
                </a:lnTo>
                <a:lnTo>
                  <a:pt x="18056860" y="317500"/>
                </a:lnTo>
                <a:lnTo>
                  <a:pt x="18005895" y="317500"/>
                </a:lnTo>
                <a:lnTo>
                  <a:pt x="17954917" y="304800"/>
                </a:lnTo>
                <a:lnTo>
                  <a:pt x="17903902" y="304800"/>
                </a:lnTo>
                <a:lnTo>
                  <a:pt x="17852860" y="292100"/>
                </a:lnTo>
                <a:lnTo>
                  <a:pt x="17801806" y="292100"/>
                </a:lnTo>
                <a:lnTo>
                  <a:pt x="17750714" y="279400"/>
                </a:lnTo>
                <a:lnTo>
                  <a:pt x="17699609" y="279400"/>
                </a:lnTo>
                <a:lnTo>
                  <a:pt x="17648479" y="266700"/>
                </a:lnTo>
                <a:lnTo>
                  <a:pt x="16856406" y="165100"/>
                </a:lnTo>
                <a:lnTo>
                  <a:pt x="16757612" y="165100"/>
                </a:lnTo>
                <a:lnTo>
                  <a:pt x="16461550" y="127000"/>
                </a:lnTo>
                <a:lnTo>
                  <a:pt x="16362972" y="127000"/>
                </a:lnTo>
                <a:lnTo>
                  <a:pt x="16067583" y="88900"/>
                </a:lnTo>
                <a:lnTo>
                  <a:pt x="15969234" y="88900"/>
                </a:lnTo>
                <a:lnTo>
                  <a:pt x="15870949" y="76200"/>
                </a:lnTo>
                <a:lnTo>
                  <a:pt x="15772727" y="76200"/>
                </a:lnTo>
                <a:lnTo>
                  <a:pt x="15674556" y="63500"/>
                </a:lnTo>
                <a:lnTo>
                  <a:pt x="15576461" y="63500"/>
                </a:lnTo>
                <a:lnTo>
                  <a:pt x="15478430" y="50800"/>
                </a:lnTo>
                <a:lnTo>
                  <a:pt x="15380450" y="50800"/>
                </a:lnTo>
                <a:lnTo>
                  <a:pt x="15282545" y="38100"/>
                </a:lnTo>
                <a:lnTo>
                  <a:pt x="15184717" y="38100"/>
                </a:lnTo>
                <a:lnTo>
                  <a:pt x="15086940" y="25400"/>
                </a:lnTo>
                <a:lnTo>
                  <a:pt x="14891614" y="25400"/>
                </a:lnTo>
                <a:lnTo>
                  <a:pt x="14794065" y="12700"/>
                </a:lnTo>
                <a:lnTo>
                  <a:pt x="14501825" y="12700"/>
                </a:lnTo>
                <a:lnTo>
                  <a:pt x="14404569" y="0"/>
                </a:lnTo>
                <a:lnTo>
                  <a:pt x="12859461" y="0"/>
                </a:lnTo>
                <a:lnTo>
                  <a:pt x="12763640" y="12700"/>
                </a:lnTo>
                <a:lnTo>
                  <a:pt x="12476734" y="12700"/>
                </a:lnTo>
                <a:lnTo>
                  <a:pt x="12381294" y="25400"/>
                </a:lnTo>
                <a:lnTo>
                  <a:pt x="12190705" y="25400"/>
                </a:lnTo>
                <a:lnTo>
                  <a:pt x="12095556" y="38100"/>
                </a:lnTo>
                <a:lnTo>
                  <a:pt x="11905577" y="38100"/>
                </a:lnTo>
                <a:lnTo>
                  <a:pt x="11810733" y="50800"/>
                </a:lnTo>
                <a:lnTo>
                  <a:pt x="11715991" y="50800"/>
                </a:lnTo>
                <a:lnTo>
                  <a:pt x="11621364" y="63500"/>
                </a:lnTo>
                <a:lnTo>
                  <a:pt x="11526838" y="63500"/>
                </a:lnTo>
                <a:lnTo>
                  <a:pt x="11432426" y="76200"/>
                </a:lnTo>
                <a:lnTo>
                  <a:pt x="11338116" y="76200"/>
                </a:lnTo>
                <a:lnTo>
                  <a:pt x="11149825" y="101600"/>
                </a:lnTo>
                <a:lnTo>
                  <a:pt x="11055845" y="101600"/>
                </a:lnTo>
                <a:lnTo>
                  <a:pt x="10961967" y="114300"/>
                </a:lnTo>
                <a:lnTo>
                  <a:pt x="10868216" y="114300"/>
                </a:lnTo>
                <a:lnTo>
                  <a:pt x="10587647" y="152400"/>
                </a:lnTo>
                <a:lnTo>
                  <a:pt x="10494353" y="152400"/>
                </a:lnTo>
                <a:lnTo>
                  <a:pt x="10122370" y="203200"/>
                </a:lnTo>
                <a:lnTo>
                  <a:pt x="10029685" y="203200"/>
                </a:lnTo>
                <a:lnTo>
                  <a:pt x="8836292" y="368300"/>
                </a:lnTo>
                <a:lnTo>
                  <a:pt x="8745423" y="393700"/>
                </a:lnTo>
                <a:lnTo>
                  <a:pt x="8383321" y="444500"/>
                </a:lnTo>
                <a:lnTo>
                  <a:pt x="8293138" y="469900"/>
                </a:lnTo>
                <a:lnTo>
                  <a:pt x="8113230" y="495300"/>
                </a:lnTo>
                <a:lnTo>
                  <a:pt x="8023479" y="520700"/>
                </a:lnTo>
                <a:lnTo>
                  <a:pt x="7844434" y="546100"/>
                </a:lnTo>
                <a:lnTo>
                  <a:pt x="7755128" y="571500"/>
                </a:lnTo>
                <a:lnTo>
                  <a:pt x="7576972" y="596900"/>
                </a:lnTo>
                <a:lnTo>
                  <a:pt x="7488123" y="622300"/>
                </a:lnTo>
                <a:lnTo>
                  <a:pt x="7399414" y="635000"/>
                </a:lnTo>
                <a:lnTo>
                  <a:pt x="7310869" y="660400"/>
                </a:lnTo>
                <a:lnTo>
                  <a:pt x="7222464" y="673100"/>
                </a:lnTo>
                <a:lnTo>
                  <a:pt x="7134225" y="698500"/>
                </a:lnTo>
                <a:lnTo>
                  <a:pt x="7046150" y="711200"/>
                </a:lnTo>
                <a:lnTo>
                  <a:pt x="6958216" y="736600"/>
                </a:lnTo>
                <a:lnTo>
                  <a:pt x="6870446" y="749300"/>
                </a:lnTo>
                <a:lnTo>
                  <a:pt x="6695389" y="800100"/>
                </a:lnTo>
                <a:lnTo>
                  <a:pt x="6608089" y="812800"/>
                </a:lnTo>
                <a:lnTo>
                  <a:pt x="6520967" y="838200"/>
                </a:lnTo>
                <a:lnTo>
                  <a:pt x="6433998" y="850900"/>
                </a:lnTo>
                <a:lnTo>
                  <a:pt x="6174092" y="927100"/>
                </a:lnTo>
                <a:lnTo>
                  <a:pt x="6087796" y="939800"/>
                </a:lnTo>
                <a:lnTo>
                  <a:pt x="5829897" y="1016000"/>
                </a:lnTo>
                <a:lnTo>
                  <a:pt x="5744273" y="1028700"/>
                </a:lnTo>
                <a:lnTo>
                  <a:pt x="5149774" y="1206500"/>
                </a:lnTo>
                <a:lnTo>
                  <a:pt x="5065560" y="1219200"/>
                </a:lnTo>
                <a:lnTo>
                  <a:pt x="4564062" y="1371600"/>
                </a:lnTo>
                <a:lnTo>
                  <a:pt x="4481131" y="1409700"/>
                </a:lnTo>
                <a:lnTo>
                  <a:pt x="3905897" y="1587500"/>
                </a:lnTo>
                <a:lnTo>
                  <a:pt x="3824490" y="1625600"/>
                </a:lnTo>
                <a:lnTo>
                  <a:pt x="3581438" y="1701800"/>
                </a:lnTo>
                <a:lnTo>
                  <a:pt x="3500818" y="1739900"/>
                </a:lnTo>
                <a:lnTo>
                  <a:pt x="3260166" y="1816100"/>
                </a:lnTo>
                <a:lnTo>
                  <a:pt x="3180346" y="1854200"/>
                </a:lnTo>
                <a:lnTo>
                  <a:pt x="3021342" y="1905000"/>
                </a:lnTo>
                <a:lnTo>
                  <a:pt x="2942132" y="1943100"/>
                </a:lnTo>
                <a:lnTo>
                  <a:pt x="2863138" y="1968500"/>
                </a:lnTo>
                <a:lnTo>
                  <a:pt x="2784360" y="2006600"/>
                </a:lnTo>
                <a:lnTo>
                  <a:pt x="2627414" y="2057400"/>
                </a:lnTo>
                <a:lnTo>
                  <a:pt x="2549258" y="2095500"/>
                </a:lnTo>
                <a:lnTo>
                  <a:pt x="2471318" y="2120900"/>
                </a:lnTo>
                <a:lnTo>
                  <a:pt x="2393581" y="2159000"/>
                </a:lnTo>
                <a:lnTo>
                  <a:pt x="2316061" y="2184400"/>
                </a:lnTo>
                <a:lnTo>
                  <a:pt x="2238768" y="2222500"/>
                </a:lnTo>
                <a:lnTo>
                  <a:pt x="2161679" y="2247900"/>
                </a:lnTo>
                <a:lnTo>
                  <a:pt x="2084806" y="2286000"/>
                </a:lnTo>
                <a:lnTo>
                  <a:pt x="2008162" y="2311400"/>
                </a:lnTo>
                <a:lnTo>
                  <a:pt x="1931720" y="2349500"/>
                </a:lnTo>
                <a:lnTo>
                  <a:pt x="1855508" y="2374900"/>
                </a:lnTo>
                <a:lnTo>
                  <a:pt x="1703755" y="2451100"/>
                </a:lnTo>
                <a:lnTo>
                  <a:pt x="1628203" y="2476500"/>
                </a:lnTo>
                <a:lnTo>
                  <a:pt x="1477784" y="2552700"/>
                </a:lnTo>
                <a:lnTo>
                  <a:pt x="1402918" y="2578100"/>
                </a:lnTo>
                <a:lnTo>
                  <a:pt x="1253858" y="2654300"/>
                </a:lnTo>
                <a:lnTo>
                  <a:pt x="1179664" y="2679700"/>
                </a:lnTo>
                <a:lnTo>
                  <a:pt x="1031989" y="2755900"/>
                </a:lnTo>
                <a:lnTo>
                  <a:pt x="958494" y="2781300"/>
                </a:lnTo>
                <a:lnTo>
                  <a:pt x="739419" y="2895600"/>
                </a:lnTo>
                <a:lnTo>
                  <a:pt x="666864" y="2921000"/>
                </a:lnTo>
                <a:lnTo>
                  <a:pt x="307670" y="3111500"/>
                </a:lnTo>
                <a:lnTo>
                  <a:pt x="236562" y="3136900"/>
                </a:lnTo>
                <a:lnTo>
                  <a:pt x="24676" y="3251200"/>
                </a:lnTo>
                <a:lnTo>
                  <a:pt x="0" y="3962400"/>
                </a:lnTo>
                <a:lnTo>
                  <a:pt x="0" y="4254487"/>
                </a:lnTo>
                <a:lnTo>
                  <a:pt x="32918" y="4254487"/>
                </a:lnTo>
                <a:lnTo>
                  <a:pt x="62471" y="4241800"/>
                </a:lnTo>
                <a:lnTo>
                  <a:pt x="136753" y="4191000"/>
                </a:lnTo>
                <a:lnTo>
                  <a:pt x="211391" y="4152900"/>
                </a:lnTo>
                <a:lnTo>
                  <a:pt x="286385" y="4102100"/>
                </a:lnTo>
                <a:lnTo>
                  <a:pt x="361721" y="4064000"/>
                </a:lnTo>
                <a:lnTo>
                  <a:pt x="437413" y="4013200"/>
                </a:lnTo>
                <a:lnTo>
                  <a:pt x="513448" y="3975100"/>
                </a:lnTo>
                <a:lnTo>
                  <a:pt x="589813" y="3924300"/>
                </a:lnTo>
                <a:lnTo>
                  <a:pt x="666534" y="3886200"/>
                </a:lnTo>
                <a:lnTo>
                  <a:pt x="743597" y="3835400"/>
                </a:lnTo>
                <a:lnTo>
                  <a:pt x="820991" y="3797300"/>
                </a:lnTo>
                <a:lnTo>
                  <a:pt x="898728" y="3746500"/>
                </a:lnTo>
                <a:lnTo>
                  <a:pt x="976807" y="3708400"/>
                </a:lnTo>
                <a:lnTo>
                  <a:pt x="1055217" y="3657600"/>
                </a:lnTo>
                <a:lnTo>
                  <a:pt x="1213027" y="3581400"/>
                </a:lnTo>
                <a:lnTo>
                  <a:pt x="1292440" y="3530600"/>
                </a:lnTo>
                <a:lnTo>
                  <a:pt x="1452245" y="3454400"/>
                </a:lnTo>
                <a:lnTo>
                  <a:pt x="1532636" y="3403600"/>
                </a:lnTo>
                <a:lnTo>
                  <a:pt x="1694383" y="3327400"/>
                </a:lnTo>
                <a:lnTo>
                  <a:pt x="1775752" y="3276600"/>
                </a:lnTo>
                <a:lnTo>
                  <a:pt x="2021751" y="3162300"/>
                </a:lnTo>
                <a:lnTo>
                  <a:pt x="2104390" y="3111500"/>
                </a:lnTo>
                <a:lnTo>
                  <a:pt x="2776690" y="2806700"/>
                </a:lnTo>
                <a:lnTo>
                  <a:pt x="2862110" y="2755900"/>
                </a:lnTo>
                <a:lnTo>
                  <a:pt x="3206775" y="2603500"/>
                </a:lnTo>
                <a:lnTo>
                  <a:pt x="3293694" y="2578100"/>
                </a:lnTo>
                <a:lnTo>
                  <a:pt x="3910228" y="2311400"/>
                </a:lnTo>
                <a:lnTo>
                  <a:pt x="3999458" y="2286000"/>
                </a:lnTo>
                <a:lnTo>
                  <a:pt x="4268825" y="2171700"/>
                </a:lnTo>
                <a:lnTo>
                  <a:pt x="4359173" y="2146300"/>
                </a:lnTo>
                <a:lnTo>
                  <a:pt x="4540694" y="2070100"/>
                </a:lnTo>
                <a:lnTo>
                  <a:pt x="4631868" y="2044700"/>
                </a:lnTo>
                <a:lnTo>
                  <a:pt x="4815040" y="1968500"/>
                </a:lnTo>
                <a:lnTo>
                  <a:pt x="4907026" y="1943100"/>
                </a:lnTo>
                <a:lnTo>
                  <a:pt x="4999279" y="1905000"/>
                </a:lnTo>
                <a:lnTo>
                  <a:pt x="5091798" y="1879600"/>
                </a:lnTo>
                <a:lnTo>
                  <a:pt x="5184584" y="1841500"/>
                </a:lnTo>
                <a:lnTo>
                  <a:pt x="5277637" y="1816100"/>
                </a:lnTo>
                <a:lnTo>
                  <a:pt x="5370957" y="1778000"/>
                </a:lnTo>
                <a:lnTo>
                  <a:pt x="5464530" y="1752600"/>
                </a:lnTo>
                <a:lnTo>
                  <a:pt x="5558358" y="1714500"/>
                </a:lnTo>
                <a:lnTo>
                  <a:pt x="5746801" y="1663700"/>
                </a:lnTo>
                <a:lnTo>
                  <a:pt x="5841403" y="1625600"/>
                </a:lnTo>
                <a:lnTo>
                  <a:pt x="6031369" y="1574800"/>
                </a:lnTo>
                <a:lnTo>
                  <a:pt x="6126721" y="1536700"/>
                </a:lnTo>
                <a:lnTo>
                  <a:pt x="6414287" y="1460500"/>
                </a:lnTo>
                <a:lnTo>
                  <a:pt x="6510642" y="1422400"/>
                </a:lnTo>
                <a:lnTo>
                  <a:pt x="8084274" y="1016000"/>
                </a:lnTo>
                <a:lnTo>
                  <a:pt x="8184553" y="1003300"/>
                </a:lnTo>
                <a:lnTo>
                  <a:pt x="8486711" y="927100"/>
                </a:lnTo>
                <a:lnTo>
                  <a:pt x="8587854" y="914400"/>
                </a:lnTo>
                <a:lnTo>
                  <a:pt x="8790788" y="863600"/>
                </a:lnTo>
                <a:lnTo>
                  <a:pt x="8892565" y="850900"/>
                </a:lnTo>
                <a:lnTo>
                  <a:pt x="8994559" y="825500"/>
                </a:lnTo>
                <a:lnTo>
                  <a:pt x="9096756" y="812800"/>
                </a:lnTo>
                <a:lnTo>
                  <a:pt x="9199156" y="787400"/>
                </a:lnTo>
                <a:lnTo>
                  <a:pt x="9301759" y="774700"/>
                </a:lnTo>
                <a:lnTo>
                  <a:pt x="9404566" y="749300"/>
                </a:lnTo>
                <a:lnTo>
                  <a:pt x="9507576" y="736600"/>
                </a:lnTo>
                <a:lnTo>
                  <a:pt x="9610788" y="711200"/>
                </a:lnTo>
                <a:lnTo>
                  <a:pt x="9714192" y="698500"/>
                </a:lnTo>
                <a:lnTo>
                  <a:pt x="9817798" y="673100"/>
                </a:lnTo>
                <a:lnTo>
                  <a:pt x="10025583" y="647700"/>
                </a:lnTo>
                <a:lnTo>
                  <a:pt x="10129761" y="622300"/>
                </a:lnTo>
                <a:lnTo>
                  <a:pt x="10548391" y="571500"/>
                </a:lnTo>
                <a:lnTo>
                  <a:pt x="10653509" y="546100"/>
                </a:lnTo>
                <a:lnTo>
                  <a:pt x="11714569" y="419100"/>
                </a:lnTo>
                <a:lnTo>
                  <a:pt x="11821617" y="419100"/>
                </a:lnTo>
                <a:lnTo>
                  <a:pt x="12143791" y="381000"/>
                </a:lnTo>
                <a:lnTo>
                  <a:pt x="12251512" y="381000"/>
                </a:lnTo>
                <a:lnTo>
                  <a:pt x="12467425" y="355600"/>
                </a:lnTo>
                <a:lnTo>
                  <a:pt x="12575629" y="355600"/>
                </a:lnTo>
                <a:lnTo>
                  <a:pt x="12792494" y="330200"/>
                </a:lnTo>
                <a:lnTo>
                  <a:pt x="12901155" y="330200"/>
                </a:lnTo>
                <a:lnTo>
                  <a:pt x="13009969" y="317500"/>
                </a:lnTo>
                <a:lnTo>
                  <a:pt x="13228053" y="317500"/>
                </a:lnTo>
                <a:lnTo>
                  <a:pt x="13337324" y="304800"/>
                </a:lnTo>
                <a:lnTo>
                  <a:pt x="13446735" y="304800"/>
                </a:lnTo>
                <a:lnTo>
                  <a:pt x="13556298" y="292100"/>
                </a:lnTo>
                <a:lnTo>
                  <a:pt x="13885825" y="292100"/>
                </a:lnTo>
                <a:lnTo>
                  <a:pt x="13995946" y="279400"/>
                </a:lnTo>
                <a:lnTo>
                  <a:pt x="15439593" y="279400"/>
                </a:lnTo>
                <a:lnTo>
                  <a:pt x="15551519" y="292100"/>
                </a:lnTo>
                <a:lnTo>
                  <a:pt x="15775724" y="292100"/>
                </a:lnTo>
                <a:lnTo>
                  <a:pt x="15887992" y="304800"/>
                </a:lnTo>
                <a:lnTo>
                  <a:pt x="16112871" y="304800"/>
                </a:lnTo>
                <a:lnTo>
                  <a:pt x="16225482" y="317500"/>
                </a:lnTo>
                <a:lnTo>
                  <a:pt x="16338195" y="317500"/>
                </a:lnTo>
                <a:lnTo>
                  <a:pt x="16451021" y="330200"/>
                </a:lnTo>
                <a:lnTo>
                  <a:pt x="16563950" y="330200"/>
                </a:lnTo>
                <a:lnTo>
                  <a:pt x="16676980" y="342900"/>
                </a:lnTo>
                <a:lnTo>
                  <a:pt x="16790124" y="342900"/>
                </a:lnTo>
                <a:lnTo>
                  <a:pt x="17016692" y="368300"/>
                </a:lnTo>
                <a:lnTo>
                  <a:pt x="17130129" y="368300"/>
                </a:lnTo>
                <a:lnTo>
                  <a:pt x="17698746" y="431800"/>
                </a:lnTo>
                <a:lnTo>
                  <a:pt x="17812741" y="431800"/>
                </a:lnTo>
                <a:lnTo>
                  <a:pt x="18155260" y="469900"/>
                </a:lnTo>
                <a:lnTo>
                  <a:pt x="18269598" y="495300"/>
                </a:lnTo>
                <a:lnTo>
                  <a:pt x="18842508" y="558800"/>
                </a:lnTo>
                <a:lnTo>
                  <a:pt x="18957329" y="584200"/>
                </a:lnTo>
                <a:lnTo>
                  <a:pt x="19187173" y="609600"/>
                </a:lnTo>
                <a:lnTo>
                  <a:pt x="19302210" y="635000"/>
                </a:lnTo>
                <a:lnTo>
                  <a:pt x="19417310" y="647700"/>
                </a:lnTo>
                <a:lnTo>
                  <a:pt x="19532473" y="673100"/>
                </a:lnTo>
                <a:lnTo>
                  <a:pt x="19647713" y="685800"/>
                </a:lnTo>
                <a:lnTo>
                  <a:pt x="19763004" y="711200"/>
                </a:lnTo>
                <a:lnTo>
                  <a:pt x="19878371" y="723900"/>
                </a:lnTo>
                <a:lnTo>
                  <a:pt x="20027062" y="762000"/>
                </a:lnTo>
                <a:lnTo>
                  <a:pt x="20076554" y="762000"/>
                </a:lnTo>
                <a:lnTo>
                  <a:pt x="20104088" y="774700"/>
                </a:lnTo>
                <a:lnTo>
                  <a:pt x="20104088" y="673100"/>
                </a:lnTo>
                <a:close/>
              </a:path>
              <a:path w="20104100" h="4254500">
                <a:moveTo>
                  <a:pt x="20104100" y="888987"/>
                </a:moveTo>
                <a:lnTo>
                  <a:pt x="20062724" y="876287"/>
                </a:lnTo>
                <a:lnTo>
                  <a:pt x="20012432" y="876287"/>
                </a:lnTo>
                <a:lnTo>
                  <a:pt x="19962280" y="863587"/>
                </a:lnTo>
                <a:lnTo>
                  <a:pt x="19912267" y="863587"/>
                </a:lnTo>
                <a:lnTo>
                  <a:pt x="19812623" y="838187"/>
                </a:lnTo>
                <a:lnTo>
                  <a:pt x="19762991" y="838187"/>
                </a:lnTo>
                <a:lnTo>
                  <a:pt x="19713461" y="825487"/>
                </a:lnTo>
                <a:lnTo>
                  <a:pt x="19664033" y="825487"/>
                </a:lnTo>
                <a:lnTo>
                  <a:pt x="19614719" y="812787"/>
                </a:lnTo>
                <a:lnTo>
                  <a:pt x="19565493" y="812787"/>
                </a:lnTo>
                <a:lnTo>
                  <a:pt x="19516370" y="800087"/>
                </a:lnTo>
                <a:lnTo>
                  <a:pt x="19467322" y="800087"/>
                </a:lnTo>
                <a:lnTo>
                  <a:pt x="19418351" y="787387"/>
                </a:lnTo>
                <a:lnTo>
                  <a:pt x="19369456" y="787387"/>
                </a:lnTo>
                <a:lnTo>
                  <a:pt x="19320625" y="774687"/>
                </a:lnTo>
                <a:lnTo>
                  <a:pt x="19271857" y="774687"/>
                </a:lnTo>
                <a:lnTo>
                  <a:pt x="19223140" y="761987"/>
                </a:lnTo>
                <a:lnTo>
                  <a:pt x="19174486" y="761987"/>
                </a:lnTo>
                <a:lnTo>
                  <a:pt x="19125870" y="749287"/>
                </a:lnTo>
                <a:lnTo>
                  <a:pt x="19077293" y="749287"/>
                </a:lnTo>
                <a:lnTo>
                  <a:pt x="19028741" y="736587"/>
                </a:lnTo>
                <a:lnTo>
                  <a:pt x="18980227" y="736587"/>
                </a:lnTo>
                <a:lnTo>
                  <a:pt x="18931725" y="723887"/>
                </a:lnTo>
                <a:lnTo>
                  <a:pt x="18883249" y="723887"/>
                </a:lnTo>
                <a:lnTo>
                  <a:pt x="18834773" y="711187"/>
                </a:lnTo>
                <a:lnTo>
                  <a:pt x="18737834" y="711187"/>
                </a:lnTo>
                <a:lnTo>
                  <a:pt x="18689358" y="698487"/>
                </a:lnTo>
                <a:lnTo>
                  <a:pt x="18640870" y="698487"/>
                </a:lnTo>
                <a:lnTo>
                  <a:pt x="18592356" y="685787"/>
                </a:lnTo>
                <a:lnTo>
                  <a:pt x="18495264" y="685787"/>
                </a:lnTo>
                <a:lnTo>
                  <a:pt x="18446661" y="673087"/>
                </a:lnTo>
                <a:lnTo>
                  <a:pt x="18349329" y="673087"/>
                </a:lnTo>
                <a:lnTo>
                  <a:pt x="18300586" y="660387"/>
                </a:lnTo>
                <a:lnTo>
                  <a:pt x="18202923" y="660387"/>
                </a:lnTo>
                <a:lnTo>
                  <a:pt x="18153990" y="647687"/>
                </a:lnTo>
                <a:lnTo>
                  <a:pt x="18055882" y="647687"/>
                </a:lnTo>
                <a:lnTo>
                  <a:pt x="18006695" y="634987"/>
                </a:lnTo>
                <a:lnTo>
                  <a:pt x="17908042" y="634987"/>
                </a:lnTo>
                <a:lnTo>
                  <a:pt x="17858563" y="622287"/>
                </a:lnTo>
                <a:lnTo>
                  <a:pt x="17709426" y="622287"/>
                </a:lnTo>
                <a:lnTo>
                  <a:pt x="17659477" y="609587"/>
                </a:lnTo>
                <a:lnTo>
                  <a:pt x="17508779" y="609587"/>
                </a:lnTo>
                <a:lnTo>
                  <a:pt x="17458246" y="596887"/>
                </a:lnTo>
                <a:lnTo>
                  <a:pt x="17305706" y="596887"/>
                </a:lnTo>
                <a:lnTo>
                  <a:pt x="17254512" y="584187"/>
                </a:lnTo>
                <a:lnTo>
                  <a:pt x="17151566" y="584187"/>
                </a:lnTo>
                <a:lnTo>
                  <a:pt x="17048734" y="571487"/>
                </a:lnTo>
                <a:lnTo>
                  <a:pt x="16843375" y="571487"/>
                </a:lnTo>
                <a:lnTo>
                  <a:pt x="16740861" y="558787"/>
                </a:lnTo>
                <a:lnTo>
                  <a:pt x="16536175" y="558787"/>
                </a:lnTo>
                <a:lnTo>
                  <a:pt x="16434003" y="546087"/>
                </a:lnTo>
                <a:lnTo>
                  <a:pt x="16026422" y="546087"/>
                </a:lnTo>
                <a:lnTo>
                  <a:pt x="15924822" y="533387"/>
                </a:lnTo>
                <a:lnTo>
                  <a:pt x="14815160" y="533387"/>
                </a:lnTo>
                <a:lnTo>
                  <a:pt x="14715033" y="546087"/>
                </a:lnTo>
                <a:lnTo>
                  <a:pt x="14415415" y="546087"/>
                </a:lnTo>
                <a:lnTo>
                  <a:pt x="14315796" y="558787"/>
                </a:lnTo>
                <a:lnTo>
                  <a:pt x="14116977" y="558787"/>
                </a:lnTo>
                <a:lnTo>
                  <a:pt x="14017752" y="571487"/>
                </a:lnTo>
                <a:lnTo>
                  <a:pt x="13819734" y="571487"/>
                </a:lnTo>
                <a:lnTo>
                  <a:pt x="13720928" y="584187"/>
                </a:lnTo>
                <a:lnTo>
                  <a:pt x="13622261" y="584187"/>
                </a:lnTo>
                <a:lnTo>
                  <a:pt x="13523722" y="596887"/>
                </a:lnTo>
                <a:lnTo>
                  <a:pt x="13425335" y="596887"/>
                </a:lnTo>
                <a:lnTo>
                  <a:pt x="13327075" y="609587"/>
                </a:lnTo>
                <a:lnTo>
                  <a:pt x="13228968" y="609587"/>
                </a:lnTo>
                <a:lnTo>
                  <a:pt x="13131000" y="622287"/>
                </a:lnTo>
                <a:lnTo>
                  <a:pt x="13033172" y="622287"/>
                </a:lnTo>
                <a:lnTo>
                  <a:pt x="12837948" y="647687"/>
                </a:lnTo>
                <a:lnTo>
                  <a:pt x="12740551" y="647687"/>
                </a:lnTo>
                <a:lnTo>
                  <a:pt x="12546190" y="673087"/>
                </a:lnTo>
                <a:lnTo>
                  <a:pt x="12449239" y="673087"/>
                </a:lnTo>
                <a:lnTo>
                  <a:pt x="12159272" y="711187"/>
                </a:lnTo>
                <a:lnTo>
                  <a:pt x="12062917" y="711187"/>
                </a:lnTo>
                <a:lnTo>
                  <a:pt x="10730370" y="888987"/>
                </a:lnTo>
                <a:lnTo>
                  <a:pt x="10636402" y="914387"/>
                </a:lnTo>
                <a:lnTo>
                  <a:pt x="10262171" y="965187"/>
                </a:lnTo>
                <a:lnTo>
                  <a:pt x="10169030" y="990587"/>
                </a:lnTo>
                <a:lnTo>
                  <a:pt x="9983267" y="1015987"/>
                </a:lnTo>
                <a:lnTo>
                  <a:pt x="9890633" y="1041387"/>
                </a:lnTo>
                <a:lnTo>
                  <a:pt x="9705911" y="1066787"/>
                </a:lnTo>
                <a:lnTo>
                  <a:pt x="9613811" y="1092187"/>
                </a:lnTo>
                <a:lnTo>
                  <a:pt x="9521876" y="1104887"/>
                </a:lnTo>
                <a:lnTo>
                  <a:pt x="9430131" y="1130287"/>
                </a:lnTo>
                <a:lnTo>
                  <a:pt x="9338551" y="1142987"/>
                </a:lnTo>
                <a:lnTo>
                  <a:pt x="9247149" y="1168387"/>
                </a:lnTo>
                <a:lnTo>
                  <a:pt x="9155938" y="1181087"/>
                </a:lnTo>
                <a:lnTo>
                  <a:pt x="9064904" y="1206487"/>
                </a:lnTo>
                <a:lnTo>
                  <a:pt x="8974036" y="1219187"/>
                </a:lnTo>
                <a:lnTo>
                  <a:pt x="8883371" y="1244587"/>
                </a:lnTo>
                <a:lnTo>
                  <a:pt x="8792870" y="1257287"/>
                </a:lnTo>
                <a:lnTo>
                  <a:pt x="8612441" y="1308087"/>
                </a:lnTo>
                <a:lnTo>
                  <a:pt x="8522500" y="1320787"/>
                </a:lnTo>
                <a:lnTo>
                  <a:pt x="8343176" y="1371587"/>
                </a:lnTo>
                <a:lnTo>
                  <a:pt x="8253806" y="1384287"/>
                </a:lnTo>
                <a:lnTo>
                  <a:pt x="7898181" y="1485887"/>
                </a:lnTo>
                <a:lnTo>
                  <a:pt x="7809763" y="1498587"/>
                </a:lnTo>
                <a:lnTo>
                  <a:pt x="6251994" y="1955787"/>
                </a:lnTo>
                <a:lnTo>
                  <a:pt x="6167386" y="1993887"/>
                </a:lnTo>
                <a:lnTo>
                  <a:pt x="5914847" y="2070087"/>
                </a:lnTo>
                <a:lnTo>
                  <a:pt x="5831090" y="2108187"/>
                </a:lnTo>
                <a:lnTo>
                  <a:pt x="5664212" y="2158987"/>
                </a:lnTo>
                <a:lnTo>
                  <a:pt x="5581104" y="2197087"/>
                </a:lnTo>
                <a:lnTo>
                  <a:pt x="5415521" y="2247887"/>
                </a:lnTo>
                <a:lnTo>
                  <a:pt x="5333060" y="2285987"/>
                </a:lnTo>
                <a:lnTo>
                  <a:pt x="5168785" y="2336787"/>
                </a:lnTo>
                <a:lnTo>
                  <a:pt x="5086985" y="2374887"/>
                </a:lnTo>
                <a:lnTo>
                  <a:pt x="5005413" y="2400287"/>
                </a:lnTo>
                <a:lnTo>
                  <a:pt x="4924044" y="2438387"/>
                </a:lnTo>
                <a:lnTo>
                  <a:pt x="4842916" y="2463787"/>
                </a:lnTo>
                <a:lnTo>
                  <a:pt x="4762004" y="2501887"/>
                </a:lnTo>
                <a:lnTo>
                  <a:pt x="4681321" y="2527287"/>
                </a:lnTo>
                <a:lnTo>
                  <a:pt x="4600854" y="2565387"/>
                </a:lnTo>
                <a:lnTo>
                  <a:pt x="4520628" y="2590787"/>
                </a:lnTo>
                <a:lnTo>
                  <a:pt x="4440618" y="2628887"/>
                </a:lnTo>
                <a:lnTo>
                  <a:pt x="4360850" y="2654287"/>
                </a:lnTo>
                <a:lnTo>
                  <a:pt x="4201985" y="2730487"/>
                </a:lnTo>
                <a:lnTo>
                  <a:pt x="4122902" y="2755887"/>
                </a:lnTo>
                <a:lnTo>
                  <a:pt x="3965422" y="2832087"/>
                </a:lnTo>
                <a:lnTo>
                  <a:pt x="3887038" y="2857487"/>
                </a:lnTo>
                <a:lnTo>
                  <a:pt x="3730980" y="2933687"/>
                </a:lnTo>
                <a:lnTo>
                  <a:pt x="3653307" y="2959087"/>
                </a:lnTo>
                <a:lnTo>
                  <a:pt x="3344976" y="3111487"/>
                </a:lnTo>
                <a:lnTo>
                  <a:pt x="3268497" y="3136887"/>
                </a:lnTo>
                <a:lnTo>
                  <a:pt x="2665450" y="3441687"/>
                </a:lnTo>
                <a:lnTo>
                  <a:pt x="2591181" y="3467087"/>
                </a:lnTo>
                <a:lnTo>
                  <a:pt x="2296604" y="3619487"/>
                </a:lnTo>
                <a:lnTo>
                  <a:pt x="2223592" y="3670287"/>
                </a:lnTo>
                <a:lnTo>
                  <a:pt x="1648752" y="3975087"/>
                </a:lnTo>
                <a:lnTo>
                  <a:pt x="1578063" y="4025887"/>
                </a:lnTo>
                <a:lnTo>
                  <a:pt x="1297940" y="4178287"/>
                </a:lnTo>
                <a:lnTo>
                  <a:pt x="1228572" y="4229087"/>
                </a:lnTo>
                <a:lnTo>
                  <a:pt x="1166520" y="4254487"/>
                </a:lnTo>
                <a:lnTo>
                  <a:pt x="3090735" y="4254487"/>
                </a:lnTo>
                <a:lnTo>
                  <a:pt x="3172955" y="4203687"/>
                </a:lnTo>
                <a:lnTo>
                  <a:pt x="3255543" y="4165587"/>
                </a:lnTo>
                <a:lnTo>
                  <a:pt x="3421786" y="4063987"/>
                </a:lnTo>
                <a:lnTo>
                  <a:pt x="3505441" y="4025887"/>
                </a:lnTo>
                <a:lnTo>
                  <a:pt x="3589451" y="3975087"/>
                </a:lnTo>
                <a:lnTo>
                  <a:pt x="3673805" y="3936987"/>
                </a:lnTo>
                <a:lnTo>
                  <a:pt x="3843553" y="3835387"/>
                </a:lnTo>
                <a:lnTo>
                  <a:pt x="3928961" y="3797287"/>
                </a:lnTo>
                <a:lnTo>
                  <a:pt x="4014698" y="3746487"/>
                </a:lnTo>
                <a:lnTo>
                  <a:pt x="4100779" y="3708387"/>
                </a:lnTo>
                <a:lnTo>
                  <a:pt x="4187215" y="3657587"/>
                </a:lnTo>
                <a:lnTo>
                  <a:pt x="4273982" y="3619487"/>
                </a:lnTo>
                <a:lnTo>
                  <a:pt x="4361091" y="3568687"/>
                </a:lnTo>
                <a:lnTo>
                  <a:pt x="4536338" y="3492487"/>
                </a:lnTo>
                <a:lnTo>
                  <a:pt x="4624451" y="3441687"/>
                </a:lnTo>
                <a:lnTo>
                  <a:pt x="4801705" y="3365487"/>
                </a:lnTo>
                <a:lnTo>
                  <a:pt x="4890821" y="3314687"/>
                </a:lnTo>
                <a:lnTo>
                  <a:pt x="5070056" y="3238487"/>
                </a:lnTo>
                <a:lnTo>
                  <a:pt x="5160162" y="3187687"/>
                </a:lnTo>
                <a:lnTo>
                  <a:pt x="5615584" y="2997187"/>
                </a:lnTo>
                <a:lnTo>
                  <a:pt x="5707634" y="2946387"/>
                </a:lnTo>
                <a:lnTo>
                  <a:pt x="6550228" y="2603487"/>
                </a:lnTo>
                <a:lnTo>
                  <a:pt x="6645402" y="2578087"/>
                </a:lnTo>
                <a:lnTo>
                  <a:pt x="7029132" y="2425687"/>
                </a:lnTo>
                <a:lnTo>
                  <a:pt x="7125817" y="2400287"/>
                </a:lnTo>
                <a:lnTo>
                  <a:pt x="7417651" y="2285987"/>
                </a:lnTo>
                <a:lnTo>
                  <a:pt x="7515530" y="2260587"/>
                </a:lnTo>
                <a:lnTo>
                  <a:pt x="7613688" y="2222487"/>
                </a:lnTo>
                <a:lnTo>
                  <a:pt x="7712138" y="2197087"/>
                </a:lnTo>
                <a:lnTo>
                  <a:pt x="7909915" y="2120887"/>
                </a:lnTo>
                <a:lnTo>
                  <a:pt x="8009242" y="2095487"/>
                </a:lnTo>
                <a:lnTo>
                  <a:pt x="8108848" y="2057387"/>
                </a:lnTo>
                <a:lnTo>
                  <a:pt x="8308911" y="2006587"/>
                </a:lnTo>
                <a:lnTo>
                  <a:pt x="8409381" y="1968487"/>
                </a:lnTo>
                <a:lnTo>
                  <a:pt x="8510118" y="1943087"/>
                </a:lnTo>
                <a:lnTo>
                  <a:pt x="8611133" y="1904987"/>
                </a:lnTo>
                <a:lnTo>
                  <a:pt x="8814003" y="1854187"/>
                </a:lnTo>
                <a:lnTo>
                  <a:pt x="8915857" y="1816087"/>
                </a:lnTo>
                <a:lnTo>
                  <a:pt x="9429191" y="1689087"/>
                </a:lnTo>
                <a:lnTo>
                  <a:pt x="9532671" y="1650987"/>
                </a:lnTo>
                <a:lnTo>
                  <a:pt x="10264381" y="1473187"/>
                </a:lnTo>
                <a:lnTo>
                  <a:pt x="10369944" y="1460487"/>
                </a:lnTo>
                <a:lnTo>
                  <a:pt x="10794759" y="1358887"/>
                </a:lnTo>
                <a:lnTo>
                  <a:pt x="10901591" y="1346187"/>
                </a:lnTo>
                <a:lnTo>
                  <a:pt x="11116005" y="1295387"/>
                </a:lnTo>
                <a:lnTo>
                  <a:pt x="11223587" y="1282687"/>
                </a:lnTo>
                <a:lnTo>
                  <a:pt x="11439462" y="1231887"/>
                </a:lnTo>
                <a:lnTo>
                  <a:pt x="11547767" y="1219187"/>
                </a:lnTo>
                <a:lnTo>
                  <a:pt x="11656314" y="1193787"/>
                </a:lnTo>
                <a:lnTo>
                  <a:pt x="11765102" y="1181087"/>
                </a:lnTo>
                <a:lnTo>
                  <a:pt x="11874132" y="1155687"/>
                </a:lnTo>
                <a:lnTo>
                  <a:pt x="12092889" y="1130287"/>
                </a:lnTo>
                <a:lnTo>
                  <a:pt x="12202617" y="1104887"/>
                </a:lnTo>
                <a:lnTo>
                  <a:pt x="12422772" y="1079487"/>
                </a:lnTo>
                <a:lnTo>
                  <a:pt x="12533198" y="1054087"/>
                </a:lnTo>
                <a:lnTo>
                  <a:pt x="14102563" y="876287"/>
                </a:lnTo>
                <a:lnTo>
                  <a:pt x="14216279" y="876287"/>
                </a:lnTo>
                <a:lnTo>
                  <a:pt x="14444332" y="850887"/>
                </a:lnTo>
                <a:lnTo>
                  <a:pt x="14558671" y="850887"/>
                </a:lnTo>
                <a:lnTo>
                  <a:pt x="14787956" y="825487"/>
                </a:lnTo>
                <a:lnTo>
                  <a:pt x="14902904" y="825487"/>
                </a:lnTo>
                <a:lnTo>
                  <a:pt x="15018055" y="812787"/>
                </a:lnTo>
                <a:lnTo>
                  <a:pt x="15133409" y="812787"/>
                </a:lnTo>
                <a:lnTo>
                  <a:pt x="15248954" y="800087"/>
                </a:lnTo>
                <a:lnTo>
                  <a:pt x="15480627" y="800087"/>
                </a:lnTo>
                <a:lnTo>
                  <a:pt x="15596756" y="787387"/>
                </a:lnTo>
                <a:lnTo>
                  <a:pt x="15946311" y="787387"/>
                </a:lnTo>
                <a:lnTo>
                  <a:pt x="16063202" y="774687"/>
                </a:lnTo>
                <a:lnTo>
                  <a:pt x="17004983" y="774687"/>
                </a:lnTo>
                <a:lnTo>
                  <a:pt x="17123525" y="787387"/>
                </a:lnTo>
                <a:lnTo>
                  <a:pt x="17480166" y="787387"/>
                </a:lnTo>
                <a:lnTo>
                  <a:pt x="17599394" y="800087"/>
                </a:lnTo>
                <a:lnTo>
                  <a:pt x="17838344" y="800087"/>
                </a:lnTo>
                <a:lnTo>
                  <a:pt x="17958080" y="812787"/>
                </a:lnTo>
                <a:lnTo>
                  <a:pt x="18077968" y="812787"/>
                </a:lnTo>
                <a:lnTo>
                  <a:pt x="18198034" y="825487"/>
                </a:lnTo>
                <a:lnTo>
                  <a:pt x="18318252" y="825487"/>
                </a:lnTo>
                <a:lnTo>
                  <a:pt x="18438648" y="838187"/>
                </a:lnTo>
                <a:lnTo>
                  <a:pt x="18559183" y="838187"/>
                </a:lnTo>
                <a:lnTo>
                  <a:pt x="18921781" y="876287"/>
                </a:lnTo>
                <a:lnTo>
                  <a:pt x="19042952" y="876287"/>
                </a:lnTo>
                <a:lnTo>
                  <a:pt x="19529184" y="927087"/>
                </a:lnTo>
                <a:lnTo>
                  <a:pt x="19579781" y="927087"/>
                </a:lnTo>
                <a:lnTo>
                  <a:pt x="19630378" y="939787"/>
                </a:lnTo>
                <a:lnTo>
                  <a:pt x="19680987" y="939787"/>
                </a:lnTo>
                <a:lnTo>
                  <a:pt x="19731597" y="952487"/>
                </a:lnTo>
                <a:lnTo>
                  <a:pt x="19832803" y="952487"/>
                </a:lnTo>
                <a:lnTo>
                  <a:pt x="19883413" y="965187"/>
                </a:lnTo>
                <a:lnTo>
                  <a:pt x="19934009" y="965187"/>
                </a:lnTo>
                <a:lnTo>
                  <a:pt x="19984593" y="977887"/>
                </a:lnTo>
                <a:lnTo>
                  <a:pt x="20035178" y="977887"/>
                </a:lnTo>
                <a:lnTo>
                  <a:pt x="20085762" y="990587"/>
                </a:lnTo>
                <a:lnTo>
                  <a:pt x="20104100" y="990587"/>
                </a:lnTo>
                <a:lnTo>
                  <a:pt x="20104100" y="888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 txBox="1">
            <a:spLocks/>
          </p:cNvSpPr>
          <p:nvPr/>
        </p:nvSpPr>
        <p:spPr>
          <a:xfrm>
            <a:off x="5327650" y="1844675"/>
            <a:ext cx="13427590" cy="4169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3300" b="0" i="0">
                <a:solidFill>
                  <a:srgbClr val="005D5D"/>
                </a:solidFill>
                <a:latin typeface="DINPro-Medium"/>
                <a:ea typeface="+mj-ea"/>
                <a:cs typeface="DINPro-Medium"/>
              </a:defRPr>
            </a:lvl1pPr>
          </a:lstStyle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>
                <a:solidFill>
                  <a:srgbClr val="FFFFFF"/>
                </a:solidFill>
              </a:rPr>
              <a:t>1. ¿Qué es la RED PAC y para qué sirve?</a:t>
            </a:r>
          </a:p>
          <a:p>
            <a:pPr marL="12700" marR="5080" indent="166688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spc="250" dirty="0">
                <a:solidFill>
                  <a:srgbClr val="FFFFFF"/>
                </a:solidFill>
              </a:rPr>
              <a:t>1.1 Definición y estructura</a:t>
            </a:r>
          </a:p>
          <a:p>
            <a:pPr marL="12700" marR="5080" indent="166688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spc="250" dirty="0">
                <a:solidFill>
                  <a:srgbClr val="FFFFFF"/>
                </a:solidFill>
              </a:rPr>
              <a:t>1.2 Objetivos</a:t>
            </a:r>
          </a:p>
          <a:p>
            <a:pPr marL="12700" marR="5080" indent="166688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spc="250" dirty="0">
                <a:solidFill>
                  <a:srgbClr val="FFFFFF"/>
                </a:solidFill>
              </a:rPr>
              <a:t>1.3 Funciones y tareas</a:t>
            </a:r>
          </a:p>
          <a:p>
            <a:pPr marL="12700" marR="5080" indent="166688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spc="250" dirty="0">
                <a:solidFill>
                  <a:srgbClr val="FFFFFF"/>
                </a:solidFill>
              </a:rPr>
              <a:t>1.4 Temáticas prioritarias</a:t>
            </a:r>
          </a:p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>
                <a:solidFill>
                  <a:srgbClr val="FFFFFF"/>
                </a:solidFill>
              </a:rPr>
              <a:t>2. La RED PAC en el territorio: Programa de Antenas Territoriales</a:t>
            </a:r>
          </a:p>
          <a:p>
            <a:pPr marL="12700" marR="5080" indent="166688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spc="250" dirty="0">
                <a:solidFill>
                  <a:srgbClr val="FFFFFF"/>
                </a:solidFill>
              </a:rPr>
              <a:t>2.1 Definición y objetivos</a:t>
            </a:r>
          </a:p>
          <a:p>
            <a:pPr marL="12700" marR="5080" indent="166688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spc="250" dirty="0">
                <a:solidFill>
                  <a:srgbClr val="FFFFFF"/>
                </a:solidFill>
              </a:rPr>
              <a:t>2.2 Actividades </a:t>
            </a:r>
            <a:r>
              <a:rPr lang="es-ES" sz="2800" spc="250" dirty="0" smtClean="0">
                <a:solidFill>
                  <a:srgbClr val="FFFFFF"/>
                </a:solidFill>
              </a:rPr>
              <a:t>realizadas</a:t>
            </a:r>
            <a:endParaRPr lang="es-ES" sz="2800" spc="2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6" y="905149"/>
            <a:ext cx="11280888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 smtClean="0"/>
              <a:t>8. ¿Por qué es bueno participar en los ARIA 2023?</a:t>
            </a:r>
            <a:endParaRPr lang="es-ES" b="1" spc="175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25760" y="2086667"/>
            <a:ext cx="12237563" cy="1228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Cada país presentará 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8 proyectos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a la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 EU CAP Network</a:t>
            </a:r>
          </a:p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La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 EU CAP Network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seleccionará una lista de 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24 proyectos finalistas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864" y="6569075"/>
            <a:ext cx="4049821" cy="30313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864" y="2149475"/>
            <a:ext cx="4009260" cy="300969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74646" y="3969449"/>
            <a:ext cx="14406604" cy="6257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De los 8 proyectos seleccionados la 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Red PAC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hará difusión en su </a:t>
            </a:r>
            <a:r>
              <a:rPr kumimoji="0" lang="es-ES" sz="3100" b="0" i="0" u="none" strike="noStrike" kern="0" cap="none" spc="-90" normalizeH="0" baseline="0" noProof="0" dirty="0" smtClean="0">
                <a:ln>
                  <a:noFill/>
                </a:ln>
                <a:solidFill>
                  <a:srgbClr val="757578"/>
                </a:solidFill>
                <a:effectLst/>
                <a:uLnTx/>
                <a:uFillTx/>
                <a:latin typeface="DINPro-Regular"/>
                <a:ea typeface="+mn-ea"/>
                <a:hlinkClick r:id="rId8"/>
              </a:rPr>
              <a:t>Web</a:t>
            </a:r>
            <a:r>
              <a:rPr kumimoji="0" lang="es-ES" sz="3100" b="0" i="0" u="none" strike="noStrike" kern="0" cap="none" spc="-90" normalizeH="0" baseline="0" noProof="0" dirty="0" smtClean="0">
                <a:ln>
                  <a:noFill/>
                </a:ln>
                <a:solidFill>
                  <a:srgbClr val="757578"/>
                </a:solidFill>
                <a:effectLst/>
                <a:uLnTx/>
                <a:uFillTx/>
                <a:latin typeface="DINPro-Regular"/>
                <a:ea typeface="+mn-ea"/>
              </a:rPr>
              <a:t>, </a:t>
            </a:r>
            <a:r>
              <a:rPr kumimoji="0" lang="es-ES" sz="3100" b="0" i="0" u="none" strike="noStrike" kern="0" cap="none" spc="-90" normalizeH="0" baseline="0" noProof="0" dirty="0" smtClean="0">
                <a:ln>
                  <a:noFill/>
                </a:ln>
                <a:solidFill>
                  <a:srgbClr val="757578"/>
                </a:solidFill>
                <a:effectLst/>
                <a:uLnTx/>
                <a:uFillTx/>
                <a:latin typeface="DINPro-Regular"/>
                <a:ea typeface="+mn-ea"/>
                <a:hlinkClick r:id="rId9"/>
              </a:rPr>
              <a:t>revista</a:t>
            </a:r>
            <a:r>
              <a:rPr kumimoji="0" lang="es-ES" sz="3100" b="0" i="0" u="none" strike="noStrike" kern="0" cap="none" spc="-90" normalizeH="0" baseline="0" noProof="0" dirty="0" smtClean="0">
                <a:ln>
                  <a:noFill/>
                </a:ln>
                <a:solidFill>
                  <a:srgbClr val="757578"/>
                </a:solidFill>
                <a:effectLst/>
                <a:uLnTx/>
                <a:uFillTx/>
                <a:latin typeface="DINPro-Regular"/>
                <a:ea typeface="+mn-ea"/>
              </a:rPr>
              <a:t>, </a:t>
            </a:r>
            <a:r>
              <a:rPr kumimoji="0" lang="es-ES" sz="3100" b="0" i="0" u="none" strike="noStrike" kern="0" cap="none" spc="-90" normalizeH="0" baseline="0" noProof="0" dirty="0" smtClean="0">
                <a:ln>
                  <a:noFill/>
                </a:ln>
                <a:solidFill>
                  <a:srgbClr val="757578"/>
                </a:solidFill>
                <a:effectLst/>
                <a:uLnTx/>
                <a:uFillTx/>
                <a:latin typeface="DINPro-Regular"/>
                <a:ea typeface="+mn-ea"/>
                <a:hlinkClick r:id="rId10"/>
              </a:rPr>
              <a:t>boletín</a:t>
            </a:r>
            <a:r>
              <a:rPr kumimoji="0" lang="es-ES" sz="3100" b="0" i="0" u="none" strike="noStrike" kern="0" cap="none" spc="-90" normalizeH="0" baseline="0" noProof="0" dirty="0" smtClean="0">
                <a:ln>
                  <a:noFill/>
                </a:ln>
                <a:solidFill>
                  <a:srgbClr val="757578"/>
                </a:solidFill>
                <a:effectLst/>
                <a:uLnTx/>
                <a:uFillTx/>
                <a:latin typeface="DINPro-Regular"/>
                <a:ea typeface="+mn-ea"/>
              </a:rPr>
              <a:t>, vídeos y RRSS.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 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s-ES" sz="2800" b="1" dirty="0" smtClean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marL="457200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De la misma forma la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 EU CAP Network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hará uso de los 8 proyectos presentados por cada país y, especialmente de los 24 seleccionados como finalistas en:</a:t>
            </a:r>
          </a:p>
          <a:p>
            <a:pPr marL="1889125" lvl="1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En la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  <a:hlinkClick r:id="rId11"/>
              </a:rPr>
              <a:t>web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 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EU CAP Network, web RIA 2021 </a:t>
            </a:r>
            <a:r>
              <a:rPr lang="es-ES" sz="2800" b="1" dirty="0" smtClean="0">
                <a:solidFill>
                  <a:srgbClr val="ACA606"/>
                </a:solidFill>
                <a:latin typeface="DINPro-Regular"/>
              </a:rPr>
              <a:t>6.270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visitas </a:t>
            </a:r>
          </a:p>
          <a:p>
            <a:pPr marL="1889125" lvl="1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Periódico mensual</a:t>
            </a:r>
          </a:p>
          <a:p>
            <a:pPr marL="1889125" lvl="1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RRSS de la </a:t>
            </a:r>
            <a:r>
              <a:rPr lang="es-ES" sz="2800" b="1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EU CAP Network</a:t>
            </a:r>
            <a:endParaRPr lang="es-ES" sz="2800" dirty="0" smtClean="0">
              <a:solidFill>
                <a:schemeClr val="bg1">
                  <a:lumMod val="50000"/>
                </a:schemeClr>
              </a:solidFill>
              <a:latin typeface="DINPro-Regular"/>
            </a:endParaRPr>
          </a:p>
          <a:p>
            <a:pPr marL="1889125" lvl="1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Publicaciones</a:t>
            </a:r>
          </a:p>
          <a:p>
            <a:pPr marL="1889125" lvl="1" indent="-4572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Futuros eventos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4362" y="4695010"/>
            <a:ext cx="4554107" cy="902286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8070850" y="7813388"/>
            <a:ext cx="6888101" cy="1905000"/>
            <a:chOff x="8345549" y="7788275"/>
            <a:chExt cx="6888101" cy="1905000"/>
          </a:xfrm>
        </p:grpSpPr>
        <p:grpSp>
          <p:nvGrpSpPr>
            <p:cNvPr id="27" name="Grupo 26"/>
            <p:cNvGrpSpPr/>
            <p:nvPr/>
          </p:nvGrpSpPr>
          <p:grpSpPr>
            <a:xfrm>
              <a:off x="8345549" y="7864475"/>
              <a:ext cx="6888101" cy="1718246"/>
              <a:chOff x="8421749" y="8127429"/>
              <a:chExt cx="6888101" cy="1718246"/>
            </a:xfrm>
          </p:grpSpPr>
          <p:grpSp>
            <p:nvGrpSpPr>
              <p:cNvPr id="17" name="Grupo 16"/>
              <p:cNvGrpSpPr/>
              <p:nvPr/>
            </p:nvGrpSpPr>
            <p:grpSpPr>
              <a:xfrm>
                <a:off x="8421749" y="8173867"/>
                <a:ext cx="2723741" cy="1671808"/>
                <a:chOff x="7800963" y="8103019"/>
                <a:chExt cx="2723741" cy="1671808"/>
              </a:xfrm>
            </p:grpSpPr>
            <p:pic>
              <p:nvPicPr>
                <p:cNvPr id="10" name="Imagen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5650" y="8103019"/>
                  <a:ext cx="1203426" cy="1192144"/>
                </a:xfrm>
                <a:prstGeom prst="rect">
                  <a:avLst/>
                </a:prstGeom>
              </p:spPr>
            </p:pic>
            <p:sp>
              <p:nvSpPr>
                <p:cNvPr id="14" name="CuadroTexto 13"/>
                <p:cNvSpPr txBox="1"/>
                <p:nvPr/>
              </p:nvSpPr>
              <p:spPr>
                <a:xfrm>
                  <a:off x="7800963" y="9374717"/>
                  <a:ext cx="272374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b="1" dirty="0" smtClean="0">
                      <a:solidFill>
                        <a:srgbClr val="ACA606"/>
                      </a:solidFill>
                      <a:latin typeface="DINPro-Regular"/>
                    </a:rPr>
                    <a:t>1.684</a:t>
                  </a:r>
                  <a:r>
                    <a:rPr lang="es-ES" sz="2000" dirty="0" smtClean="0">
                      <a:solidFill>
                        <a:schemeClr val="bg1">
                          <a:lumMod val="50000"/>
                        </a:schemeClr>
                      </a:solidFill>
                      <a:latin typeface="DINPro-Regular"/>
                    </a:rPr>
                    <a:t> </a:t>
                  </a:r>
                  <a:r>
                    <a:rPr lang="es-ES" sz="2000" dirty="0">
                      <a:solidFill>
                        <a:schemeClr val="bg1">
                          <a:lumMod val="50000"/>
                        </a:schemeClr>
                      </a:solidFill>
                      <a:latin typeface="DINPro-Regular"/>
                    </a:rPr>
                    <a:t>seguidores</a:t>
                  </a:r>
                </a:p>
              </p:txBody>
            </p:sp>
          </p:grpSp>
          <p:grpSp>
            <p:nvGrpSpPr>
              <p:cNvPr id="16" name="Grupo 15"/>
              <p:cNvGrpSpPr/>
              <p:nvPr/>
            </p:nvGrpSpPr>
            <p:grpSpPr>
              <a:xfrm>
                <a:off x="10728318" y="8127429"/>
                <a:ext cx="2792042" cy="1718246"/>
                <a:chOff x="10044285" y="7954144"/>
                <a:chExt cx="2723741" cy="1718246"/>
              </a:xfrm>
            </p:grpSpPr>
            <p:pic>
              <p:nvPicPr>
                <p:cNvPr id="12" name="Imagen 11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33050" y="7954144"/>
                  <a:ext cx="1295399" cy="1202379"/>
                </a:xfrm>
                <a:prstGeom prst="rect">
                  <a:avLst/>
                </a:prstGeom>
              </p:spPr>
            </p:pic>
            <p:sp>
              <p:nvSpPr>
                <p:cNvPr id="18" name="CuadroTexto 17"/>
                <p:cNvSpPr txBox="1"/>
                <p:nvPr/>
              </p:nvSpPr>
              <p:spPr>
                <a:xfrm>
                  <a:off x="10044285" y="9272280"/>
                  <a:ext cx="272374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b="1" dirty="0" smtClean="0">
                      <a:solidFill>
                        <a:srgbClr val="ACA606"/>
                      </a:solidFill>
                      <a:latin typeface="DINPro-Regular"/>
                    </a:rPr>
                    <a:t>1.400</a:t>
                  </a:r>
                  <a:r>
                    <a:rPr lang="es-ES" sz="2000" dirty="0" smtClean="0">
                      <a:solidFill>
                        <a:schemeClr val="bg1">
                          <a:lumMod val="50000"/>
                        </a:schemeClr>
                      </a:solidFill>
                      <a:latin typeface="DINPro-Regular"/>
                    </a:rPr>
                    <a:t> </a:t>
                  </a:r>
                  <a:r>
                    <a:rPr lang="es-ES" sz="2000" dirty="0">
                      <a:solidFill>
                        <a:schemeClr val="bg1">
                          <a:lumMod val="50000"/>
                        </a:schemeClr>
                      </a:solidFill>
                      <a:latin typeface="DINPro-Regular"/>
                    </a:rPr>
                    <a:t>seguidores</a:t>
                  </a:r>
                </a:p>
              </p:txBody>
            </p:sp>
          </p:grpSp>
          <p:grpSp>
            <p:nvGrpSpPr>
              <p:cNvPr id="15" name="Grupo 14"/>
              <p:cNvGrpSpPr/>
              <p:nvPr/>
            </p:nvGrpSpPr>
            <p:grpSpPr>
              <a:xfrm>
                <a:off x="13100051" y="8303463"/>
                <a:ext cx="2209799" cy="1542212"/>
                <a:chOff x="12565827" y="8265363"/>
                <a:chExt cx="2209799" cy="1542212"/>
              </a:xfrm>
            </p:grpSpPr>
            <p:pic>
              <p:nvPicPr>
                <p:cNvPr id="13" name="Imagen 12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00050" y="8265363"/>
                  <a:ext cx="1141355" cy="1046912"/>
                </a:xfrm>
                <a:prstGeom prst="rect">
                  <a:avLst/>
                </a:prstGeom>
              </p:spPr>
            </p:pic>
            <p:sp>
              <p:nvSpPr>
                <p:cNvPr id="19" name="CuadroTexto 18"/>
                <p:cNvSpPr txBox="1"/>
                <p:nvPr/>
              </p:nvSpPr>
              <p:spPr>
                <a:xfrm>
                  <a:off x="12565827" y="9407465"/>
                  <a:ext cx="220979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b="1" dirty="0" smtClean="0">
                      <a:solidFill>
                        <a:srgbClr val="ACA606"/>
                      </a:solidFill>
                      <a:latin typeface="DINPro-Regular"/>
                    </a:rPr>
                    <a:t>3.000</a:t>
                  </a:r>
                  <a:r>
                    <a:rPr lang="es-ES" sz="2000" dirty="0" smtClean="0">
                      <a:solidFill>
                        <a:schemeClr val="bg1">
                          <a:lumMod val="50000"/>
                        </a:schemeClr>
                      </a:solidFill>
                      <a:latin typeface="DINPro-Regular"/>
                    </a:rPr>
                    <a:t> </a:t>
                  </a:r>
                  <a:r>
                    <a:rPr lang="es-ES" sz="2000" dirty="0">
                      <a:solidFill>
                        <a:schemeClr val="bg1">
                          <a:lumMod val="50000"/>
                        </a:schemeClr>
                      </a:solidFill>
                      <a:latin typeface="DINPro-Regular"/>
                    </a:rPr>
                    <a:t>seguidores</a:t>
                  </a:r>
                </a:p>
              </p:txBody>
            </p:sp>
          </p:grpSp>
        </p:grpSp>
        <p:cxnSp>
          <p:nvCxnSpPr>
            <p:cNvPr id="24" name="Conector recto 23"/>
            <p:cNvCxnSpPr/>
            <p:nvPr/>
          </p:nvCxnSpPr>
          <p:spPr>
            <a:xfrm>
              <a:off x="10585450" y="7788275"/>
              <a:ext cx="0" cy="1905000"/>
            </a:xfrm>
            <a:prstGeom prst="line">
              <a:avLst/>
            </a:prstGeom>
            <a:ln>
              <a:solidFill>
                <a:srgbClr val="005D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/>
          </p:nvCxnSpPr>
          <p:spPr>
            <a:xfrm>
              <a:off x="12947650" y="7788275"/>
              <a:ext cx="0" cy="1905000"/>
            </a:xfrm>
            <a:prstGeom prst="line">
              <a:avLst/>
            </a:prstGeom>
            <a:ln>
              <a:solidFill>
                <a:srgbClr val="005D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Abrir llave 27"/>
          <p:cNvSpPr/>
          <p:nvPr/>
        </p:nvSpPr>
        <p:spPr>
          <a:xfrm>
            <a:off x="2335590" y="2040484"/>
            <a:ext cx="76200" cy="1344422"/>
          </a:xfrm>
          <a:prstGeom prst="leftBrace">
            <a:avLst/>
          </a:prstGeom>
          <a:ln>
            <a:solidFill>
              <a:srgbClr val="00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7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4"/>
                </a:lnTo>
                <a:lnTo>
                  <a:pt x="20104099" y="11308554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5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9497"/>
          <a:stretch/>
        </p:blipFill>
        <p:spPr>
          <a:xfrm>
            <a:off x="0" y="6721475"/>
            <a:ext cx="20135434" cy="458725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508752" y="4984464"/>
            <a:ext cx="12248396" cy="1339805"/>
            <a:chOff x="3927852" y="4984464"/>
            <a:chExt cx="12248396" cy="1339805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330719AD-2849-B7DF-5E4C-E90441262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286"/>
            <a:stretch/>
          </p:blipFill>
          <p:spPr>
            <a:xfrm>
              <a:off x="3927852" y="4984464"/>
              <a:ext cx="3761998" cy="1339805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C17B8FB-1740-4CE7-7D23-E02E06199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7"/>
            <a:stretch/>
          </p:blipFill>
          <p:spPr>
            <a:xfrm>
              <a:off x="8147050" y="4984464"/>
              <a:ext cx="8029198" cy="1339805"/>
            </a:xfrm>
            <a:prstGeom prst="rect">
              <a:avLst/>
            </a:prstGeom>
          </p:spPr>
        </p:pic>
      </p:grpSp>
      <p:sp>
        <p:nvSpPr>
          <p:cNvPr id="7" name="object 4"/>
          <p:cNvSpPr txBox="1">
            <a:spLocks/>
          </p:cNvSpPr>
          <p:nvPr/>
        </p:nvSpPr>
        <p:spPr>
          <a:xfrm>
            <a:off x="7537450" y="2236368"/>
            <a:ext cx="4038600" cy="759182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0"/>
              </a:spcBef>
              <a:tabLst>
                <a:tab pos="2157095" algn="l"/>
              </a:tabLst>
            </a:pPr>
            <a:r>
              <a:rPr lang="es-ES" sz="4100" spc="250" dirty="0">
                <a:solidFill>
                  <a:srgbClr val="FFFFFF"/>
                </a:solidFill>
              </a:rPr>
              <a:t>Muchas gracias</a:t>
            </a:r>
            <a:endParaRPr lang="es-ES" sz="4100" dirty="0"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7424420" y="3573744"/>
            <a:ext cx="4191000" cy="682238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0"/>
              </a:spcBef>
              <a:tabLst>
                <a:tab pos="2157095" algn="l"/>
              </a:tabLst>
            </a:pPr>
            <a:r>
              <a:rPr lang="es-ES" sz="3600" spc="250" dirty="0">
                <a:solidFill>
                  <a:srgbClr val="FFFFFF"/>
                </a:solidFill>
              </a:rPr>
              <a:t>r</a:t>
            </a:r>
            <a:r>
              <a:rPr lang="es-ES" sz="3600" spc="250" dirty="0" smtClean="0">
                <a:solidFill>
                  <a:srgbClr val="FFFFFF"/>
                </a:solidFill>
              </a:rPr>
              <a:t>edrural@mapa.es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7" y="905149"/>
            <a:ext cx="1022477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1. ¿Qué es la RED PAC y para qué sirve?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212850" y="2301875"/>
            <a:ext cx="14554200" cy="9060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005D5D"/>
                </a:solidFill>
              </a:rPr>
              <a:t>Definición:</a:t>
            </a:r>
            <a:r>
              <a:rPr lang="es-ES" spc="-90" dirty="0"/>
              <a:t> La </a:t>
            </a:r>
            <a:r>
              <a:rPr lang="es-ES" b="1" spc="-90" dirty="0"/>
              <a:t>RED PAC </a:t>
            </a:r>
            <a:r>
              <a:rPr lang="es-ES" spc="-90" dirty="0"/>
              <a:t>es el punto de encuentro que </a:t>
            </a:r>
            <a:r>
              <a:rPr lang="es-ES" b="1" spc="-90" dirty="0"/>
              <a:t>conecta</a:t>
            </a:r>
            <a:r>
              <a:rPr lang="es-ES" spc="-90" dirty="0"/>
              <a:t> a todas las personas y entidades relacionadas con el medio rural y con la actividad agraria, con el </a:t>
            </a:r>
            <a:r>
              <a:rPr lang="es-ES" b="1" spc="-90" dirty="0"/>
              <a:t>fin</a:t>
            </a:r>
            <a:r>
              <a:rPr lang="es-ES" spc="-90" dirty="0"/>
              <a:t> de difundir y velar por el cumplimiento de los </a:t>
            </a:r>
            <a:r>
              <a:rPr lang="es-ES" b="1" spc="-90" dirty="0"/>
              <a:t>objetivos del Plan Estratégico de la PAC de España</a:t>
            </a:r>
            <a:r>
              <a:rPr lang="es-ES" spc="-90" dirty="0"/>
              <a:t>. </a:t>
            </a:r>
          </a:p>
          <a:p>
            <a:pPr marL="90805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pc="-90" dirty="0"/>
              <a:t>A su vez, tiene como fin </a:t>
            </a:r>
            <a:r>
              <a:rPr lang="es-ES" b="1" spc="-90" dirty="0"/>
              <a:t>sensibilizar</a:t>
            </a:r>
            <a:r>
              <a:rPr lang="es-ES" spc="-90" dirty="0"/>
              <a:t> a la población sobre la </a:t>
            </a:r>
            <a:r>
              <a:rPr lang="es-ES" b="1" spc="-90" dirty="0"/>
              <a:t>importancia que el medio rural </a:t>
            </a:r>
            <a:r>
              <a:rPr lang="es-ES" spc="-90" dirty="0"/>
              <a:t>y </a:t>
            </a:r>
            <a:r>
              <a:rPr lang="es-ES" b="1" spc="-90" dirty="0"/>
              <a:t>el sector agrario</a:t>
            </a:r>
            <a:r>
              <a:rPr lang="es-ES" spc="-90" dirty="0"/>
              <a:t> tienen para nuestro </a:t>
            </a:r>
            <a:r>
              <a:rPr lang="es-ES" b="1" spc="-90" dirty="0"/>
              <a:t>presente</a:t>
            </a:r>
            <a:r>
              <a:rPr lang="es-ES" spc="-90" dirty="0"/>
              <a:t> y </a:t>
            </a:r>
            <a:r>
              <a:rPr lang="es-ES" b="1" spc="-90" dirty="0"/>
              <a:t>futuro.</a:t>
            </a:r>
            <a:endParaRPr lang="es-ES" spc="-90" dirty="0"/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pc="-90" dirty="0">
                <a:solidFill>
                  <a:srgbClr val="005D5D"/>
                </a:solidFill>
              </a:rPr>
              <a:t>U</a:t>
            </a:r>
            <a:r>
              <a:rPr lang="es-ES" dirty="0">
                <a:solidFill>
                  <a:srgbClr val="005D5D"/>
                </a:solidFill>
              </a:rPr>
              <a:t>nidad responsable:</a:t>
            </a:r>
            <a:r>
              <a:rPr lang="es-ES" spc="-90" dirty="0"/>
              <a:t> </a:t>
            </a:r>
            <a:r>
              <a:rPr lang="es-ES" dirty="0">
                <a:solidFill>
                  <a:srgbClr val="005D5D"/>
                </a:solidFill>
              </a:rPr>
              <a:t>Subdirección General de Planificación de Políticas Agrarias </a:t>
            </a:r>
            <a:r>
              <a:rPr lang="es-ES" spc="-90" dirty="0"/>
              <a:t>(SGPPA) dentro de la Secretaría General de Agricultura y Alimentación del Ministerio de Agricultura, Pesca y Alimentación.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pc="-90" dirty="0">
                <a:solidFill>
                  <a:srgbClr val="005D5D"/>
                </a:solidFill>
              </a:rPr>
              <a:t>Marco normativo</a:t>
            </a:r>
            <a:r>
              <a:rPr lang="es-ES" spc="-90" dirty="0"/>
              <a:t>:</a:t>
            </a:r>
          </a:p>
          <a:p>
            <a:pPr marL="926465" marR="0" lvl="1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54965" algn="l"/>
                <a:tab pos="355600" algn="l"/>
              </a:tabLst>
              <a:defRPr/>
            </a:pPr>
            <a:r>
              <a:rPr lang="es-ES" sz="2700" dirty="0">
                <a:solidFill>
                  <a:schemeClr val="bg1">
                    <a:lumMod val="50000"/>
                  </a:schemeClr>
                </a:solidFill>
                <a:latin typeface="DINPro-Regular"/>
                <a:hlinkClick r:id="rId3"/>
              </a:rPr>
              <a:t>Reglamento UE 2021/2115 </a:t>
            </a:r>
            <a:r>
              <a:rPr lang="es-ES" sz="2700" spc="-90" dirty="0">
                <a:solidFill>
                  <a:schemeClr val="bg1">
                    <a:lumMod val="50000"/>
                  </a:schemeClr>
                </a:solidFill>
                <a:latin typeface="DINPro-Regular"/>
                <a:cs typeface="DINPro-Regular"/>
              </a:rPr>
              <a:t>(Artículo 126)</a:t>
            </a:r>
          </a:p>
          <a:p>
            <a:pPr marL="926465" marR="0" lvl="1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54965" algn="l"/>
                <a:tab pos="355600" algn="l"/>
              </a:tabLst>
              <a:defRPr/>
            </a:pPr>
            <a:r>
              <a:rPr lang="es-ES" sz="2700" dirty="0">
                <a:solidFill>
                  <a:schemeClr val="bg1">
                    <a:lumMod val="50000"/>
                  </a:schemeClr>
                </a:solidFill>
                <a:latin typeface="DINPro-Regular"/>
                <a:hlinkClick r:id="rId4"/>
              </a:rPr>
              <a:t>PEPAC</a:t>
            </a:r>
            <a:r>
              <a:rPr lang="es-ES" sz="2700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 (Apartado 4.4) y </a:t>
            </a:r>
            <a:r>
              <a:rPr lang="es-ES" sz="2700" dirty="0">
                <a:solidFill>
                  <a:schemeClr val="bg1">
                    <a:lumMod val="50000"/>
                  </a:schemeClr>
                </a:solidFill>
                <a:latin typeface="DINPro-Regular"/>
                <a:hlinkClick r:id="rId5"/>
              </a:rPr>
              <a:t>RD de Gobernanza </a:t>
            </a:r>
            <a:r>
              <a:rPr lang="es-ES" sz="2700" spc="-90" dirty="0">
                <a:solidFill>
                  <a:schemeClr val="bg1">
                    <a:lumMod val="50000"/>
                  </a:schemeClr>
                </a:solidFill>
                <a:latin typeface="DINPro-Regular"/>
                <a:cs typeface="DINPro-Regular"/>
              </a:rPr>
              <a:t>(Artículo 6) </a:t>
            </a:r>
            <a:endParaRPr lang="es-ES" sz="2700" spc="-90" dirty="0">
              <a:solidFill>
                <a:schemeClr val="bg1">
                  <a:lumMod val="50000"/>
                </a:schemeClr>
              </a:solidFill>
            </a:endParaRP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pc="-90" dirty="0">
                <a:solidFill>
                  <a:srgbClr val="005D5D"/>
                </a:solidFill>
              </a:rPr>
              <a:t>Equipo de trabajo</a:t>
            </a:r>
            <a:r>
              <a:rPr lang="es-ES" spc="-90" dirty="0"/>
              <a:t>: </a:t>
            </a:r>
          </a:p>
          <a:p>
            <a:pPr marL="927100" marR="5080" lvl="1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700" spc="-90" dirty="0">
                <a:solidFill>
                  <a:srgbClr val="757578"/>
                </a:solidFill>
                <a:latin typeface="DINPro-Regular"/>
                <a:cs typeface="DINPro-Regular"/>
              </a:rPr>
              <a:t>Unidad de Gestión de la RED PAC (SGPPA). </a:t>
            </a:r>
          </a:p>
          <a:p>
            <a:pPr marL="927100" marR="5080" lvl="1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700" spc="-90" dirty="0">
                <a:solidFill>
                  <a:srgbClr val="757578"/>
                </a:solidFill>
                <a:latin typeface="DINPro-Regular"/>
                <a:cs typeface="DINPro-Regular"/>
              </a:rPr>
              <a:t>Asistencia Técnica de </a:t>
            </a:r>
            <a:r>
              <a:rPr lang="es-ES" sz="2700" spc="-90" dirty="0" err="1">
                <a:solidFill>
                  <a:srgbClr val="757578"/>
                </a:solidFill>
                <a:latin typeface="DINPro-Regular"/>
                <a:cs typeface="DINPro-Regular"/>
              </a:rPr>
              <a:t>Tragsatec</a:t>
            </a:r>
            <a:r>
              <a:rPr lang="es-ES" sz="2700" spc="-90" dirty="0">
                <a:solidFill>
                  <a:srgbClr val="757578"/>
                </a:solidFill>
                <a:latin typeface="DINPro-Regular"/>
                <a:cs typeface="DINPro-Regular"/>
              </a:rPr>
              <a:t>: Antenas Territoriales, Equipo Nacional, Equipo Comunicación y Equipos para actividades puntuales.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pc="-90" dirty="0">
                <a:solidFill>
                  <a:srgbClr val="005D5D"/>
                </a:solidFill>
              </a:rPr>
              <a:t>Gobernanza</a:t>
            </a:r>
            <a:r>
              <a:rPr lang="es-ES" spc="-90" dirty="0"/>
              <a:t>: Red abierta </a:t>
            </a:r>
            <a:r>
              <a:rPr lang="es-ES" spc="-90" dirty="0">
                <a:solidFill>
                  <a:srgbClr val="005D5D"/>
                </a:solidFill>
              </a:rPr>
              <a:t>sin membresía</a:t>
            </a:r>
            <a:r>
              <a:rPr lang="es-ES" spc="-90" dirty="0"/>
              <a:t>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pc="-90" dirty="0">
                <a:solidFill>
                  <a:srgbClr val="005D5D"/>
                </a:solidFill>
              </a:rPr>
              <a:t>Reglamento interno: </a:t>
            </a:r>
            <a:r>
              <a:rPr lang="es-ES" spc="-90" dirty="0"/>
              <a:t>normas de funcionamiento de la UG Red PAC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ES" spc="-90" dirty="0"/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1136650" y="1616075"/>
            <a:ext cx="601980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>
            <a:lvl1pPr>
              <a:defRPr sz="3300" b="0" i="0">
                <a:solidFill>
                  <a:srgbClr val="005D5D"/>
                </a:solidFill>
                <a:latin typeface="DINPro-Medium"/>
                <a:ea typeface="+mj-ea"/>
                <a:cs typeface="DINPro-Medium"/>
              </a:defRPr>
            </a:lvl1pPr>
          </a:lstStyle>
          <a:p>
            <a:pPr marL="12700"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1.1 Definición y estructura</a:t>
            </a:r>
          </a:p>
        </p:txBody>
      </p:sp>
      <p:pic>
        <p:nvPicPr>
          <p:cNvPr id="10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465" y="1388640"/>
            <a:ext cx="2147889" cy="2176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450" y="4132913"/>
            <a:ext cx="2113904" cy="2436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019" y="6930442"/>
            <a:ext cx="2829722" cy="27628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3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7" y="905149"/>
            <a:ext cx="1022477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1.2 Objetivos 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08051" y="3013140"/>
            <a:ext cx="18287999" cy="6375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pc="-90" dirty="0">
                <a:solidFill>
                  <a:schemeClr val="bg1">
                    <a:lumMod val="50000"/>
                  </a:schemeClr>
                </a:solidFill>
              </a:rPr>
              <a:t>Aumentar</a:t>
            </a:r>
            <a:r>
              <a:rPr lang="es-ES" spc="-90" dirty="0"/>
              <a:t> </a:t>
            </a:r>
            <a:r>
              <a:rPr lang="es-ES" b="1" spc="-90" dirty="0">
                <a:solidFill>
                  <a:srgbClr val="005D5D"/>
                </a:solidFill>
              </a:rPr>
              <a:t>la participación de todas las partes</a:t>
            </a:r>
            <a:r>
              <a:rPr lang="es-ES" b="1" spc="-90" dirty="0"/>
              <a:t> </a:t>
            </a:r>
            <a:r>
              <a:rPr lang="es-ES" spc="-90" dirty="0"/>
              <a:t>interesadas pertinentes en la ejecución del PEPAC.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pc="-90" dirty="0"/>
              <a:t>Acompañar a las </a:t>
            </a:r>
            <a:r>
              <a:rPr lang="es-ES" b="1" spc="-90" dirty="0">
                <a:solidFill>
                  <a:srgbClr val="005D5D"/>
                </a:solidFill>
              </a:rPr>
              <a:t>administraciones</a:t>
            </a:r>
            <a:r>
              <a:rPr lang="es-ES" spc="-90" dirty="0"/>
              <a:t> en la </a:t>
            </a:r>
            <a:r>
              <a:rPr lang="es-ES" b="1" spc="-90" dirty="0">
                <a:solidFill>
                  <a:srgbClr val="005D5D"/>
                </a:solidFill>
              </a:rPr>
              <a:t>ejecución</a:t>
            </a:r>
            <a:r>
              <a:rPr lang="es-ES" spc="-90" dirty="0"/>
              <a:t> del PEPAC y en la transición hacia un modelo de aplicación basado en el </a:t>
            </a:r>
            <a:r>
              <a:rPr lang="es-ES" b="1" spc="-90" dirty="0">
                <a:solidFill>
                  <a:srgbClr val="005D5D"/>
                </a:solidFill>
              </a:rPr>
              <a:t>rendimiento.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pc="-90" dirty="0"/>
              <a:t>Contribuir a </a:t>
            </a:r>
            <a:r>
              <a:rPr lang="es-ES" b="1" spc="-90" dirty="0">
                <a:solidFill>
                  <a:srgbClr val="005D5D"/>
                </a:solidFill>
              </a:rPr>
              <a:t>mejorar la calidad </a:t>
            </a:r>
            <a:r>
              <a:rPr lang="es-ES" spc="-90" dirty="0"/>
              <a:t>de la ejecución del PEPAC.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pc="-90" dirty="0"/>
              <a:t>Contribuir a la </a:t>
            </a:r>
            <a:r>
              <a:rPr lang="es-ES" b="1" spc="-90" dirty="0">
                <a:solidFill>
                  <a:srgbClr val="005D5D"/>
                </a:solidFill>
              </a:rPr>
              <a:t>información del público </a:t>
            </a:r>
            <a:r>
              <a:rPr lang="es-ES" spc="-90" dirty="0"/>
              <a:t>y los </a:t>
            </a:r>
            <a:r>
              <a:rPr lang="es-ES" b="1" spc="-90" dirty="0">
                <a:solidFill>
                  <a:srgbClr val="005D5D"/>
                </a:solidFill>
              </a:rPr>
              <a:t>beneficiarios potenciales </a:t>
            </a:r>
            <a:r>
              <a:rPr lang="es-ES" spc="-90" dirty="0"/>
              <a:t>acerca de la PAC y las oportunidades de financiación.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pc="-90" dirty="0"/>
              <a:t>Fomentar la </a:t>
            </a:r>
            <a:r>
              <a:rPr lang="es-ES" b="1" spc="-90" dirty="0">
                <a:solidFill>
                  <a:srgbClr val="005D5D"/>
                </a:solidFill>
              </a:rPr>
              <a:t>innovación en el sector </a:t>
            </a:r>
            <a:r>
              <a:rPr lang="es-ES" b="1" spc="-90" dirty="0" err="1">
                <a:solidFill>
                  <a:srgbClr val="005D5D"/>
                </a:solidFill>
              </a:rPr>
              <a:t>agroganadero</a:t>
            </a:r>
            <a:r>
              <a:rPr lang="es-ES" b="1" spc="-90" dirty="0">
                <a:solidFill>
                  <a:srgbClr val="005D5D"/>
                </a:solidFill>
              </a:rPr>
              <a:t> </a:t>
            </a:r>
            <a:r>
              <a:rPr lang="es-ES" spc="-90" dirty="0"/>
              <a:t>y en </a:t>
            </a:r>
            <a:r>
              <a:rPr lang="es-ES" b="1" spc="-90" dirty="0">
                <a:solidFill>
                  <a:srgbClr val="005D5D"/>
                </a:solidFill>
              </a:rPr>
              <a:t>el desarrollo rural </a:t>
            </a:r>
            <a:r>
              <a:rPr lang="es-ES" spc="-90" dirty="0"/>
              <a:t>y apoyar el aprendizaje entre iguales y la en el proceso de </a:t>
            </a:r>
            <a:r>
              <a:rPr lang="es-ES" b="1" spc="-90" dirty="0">
                <a:solidFill>
                  <a:srgbClr val="005D5D"/>
                </a:solidFill>
              </a:rPr>
              <a:t>intercambio</a:t>
            </a:r>
            <a:r>
              <a:rPr lang="es-ES" spc="-90" dirty="0">
                <a:solidFill>
                  <a:srgbClr val="005D5D"/>
                </a:solidFill>
              </a:rPr>
              <a:t> </a:t>
            </a:r>
            <a:r>
              <a:rPr lang="es-ES" spc="-90" dirty="0"/>
              <a:t>y </a:t>
            </a:r>
            <a:r>
              <a:rPr lang="es-ES" b="1" spc="-90" dirty="0">
                <a:solidFill>
                  <a:srgbClr val="005D5D"/>
                </a:solidFill>
              </a:rPr>
              <a:t>construcción de conocimientos</a:t>
            </a:r>
            <a:r>
              <a:rPr lang="es-ES" spc="-90" dirty="0"/>
              <a:t>. inclusión de todas las partes interesadas 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pc="-90" dirty="0"/>
              <a:t>Favorecer el </a:t>
            </a:r>
            <a:r>
              <a:rPr lang="es-ES" b="1" spc="-90" dirty="0">
                <a:solidFill>
                  <a:srgbClr val="005D5D"/>
                </a:solidFill>
              </a:rPr>
              <a:t>intercambio de experiencias </a:t>
            </a:r>
            <a:r>
              <a:rPr lang="es-ES" spc="-90" dirty="0"/>
              <a:t>y la </a:t>
            </a:r>
            <a:r>
              <a:rPr lang="es-ES" b="1" spc="-90" dirty="0">
                <a:solidFill>
                  <a:srgbClr val="005D5D"/>
                </a:solidFill>
              </a:rPr>
              <a:t>creación de conocimiento</a:t>
            </a:r>
            <a:r>
              <a:rPr lang="es-ES" b="1" spc="-90" dirty="0"/>
              <a:t> </a:t>
            </a:r>
            <a:r>
              <a:rPr lang="es-ES" spc="-90" dirty="0"/>
              <a:t>relacionado con los grupos operativos de innovación y los AKIS.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pc="-90" dirty="0"/>
              <a:t>Contribuir a las actividades de </a:t>
            </a:r>
            <a:r>
              <a:rPr lang="es-ES" b="1" spc="-90" dirty="0">
                <a:solidFill>
                  <a:srgbClr val="005D5D"/>
                </a:solidFill>
              </a:rPr>
              <a:t>seguimiento</a:t>
            </a:r>
            <a:r>
              <a:rPr lang="es-ES" spc="-90" dirty="0"/>
              <a:t> y </a:t>
            </a:r>
            <a:r>
              <a:rPr lang="es-ES" b="1" spc="-90" dirty="0">
                <a:solidFill>
                  <a:srgbClr val="005D5D"/>
                </a:solidFill>
              </a:rPr>
              <a:t>evaluación.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pc="-90" dirty="0"/>
              <a:t>Contribuir a la </a:t>
            </a:r>
            <a:r>
              <a:rPr lang="es-ES" b="1" spc="-90" dirty="0">
                <a:solidFill>
                  <a:srgbClr val="005D5D"/>
                </a:solidFill>
              </a:rPr>
              <a:t>difusión</a:t>
            </a:r>
            <a:r>
              <a:rPr lang="es-ES" spc="-90" dirty="0">
                <a:solidFill>
                  <a:srgbClr val="005D5D"/>
                </a:solidFill>
              </a:rPr>
              <a:t> </a:t>
            </a:r>
            <a:r>
              <a:rPr lang="es-ES" spc="-90" dirty="0"/>
              <a:t>de los resultados del PEPAC.</a:t>
            </a:r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1016386" y="1997616"/>
            <a:ext cx="12192000" cy="47384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>
            <a:lvl1pPr>
              <a:defRPr sz="3300" b="0" i="0">
                <a:solidFill>
                  <a:srgbClr val="005D5D"/>
                </a:solidFill>
                <a:latin typeface="DINPro-Medium"/>
                <a:ea typeface="+mj-ea"/>
                <a:cs typeface="DINPro-Medium"/>
              </a:defRPr>
            </a:lvl1pPr>
          </a:lstStyle>
          <a:p>
            <a:pPr marL="12700">
              <a:spcBef>
                <a:spcPts val="335"/>
              </a:spcBef>
              <a:tabLst>
                <a:tab pos="1722755" algn="l"/>
              </a:tabLst>
            </a:pPr>
            <a:r>
              <a:rPr lang="es-ES" sz="2800" b="1" spc="175" dirty="0"/>
              <a:t>Artículo 126 del </a:t>
            </a:r>
            <a:r>
              <a:rPr lang="es-ES" sz="2800" b="1" spc="175" dirty="0">
                <a:hlinkClick r:id="rId6"/>
              </a:rPr>
              <a:t>Reglamento UE 2021/2115</a:t>
            </a:r>
            <a:endParaRPr lang="es-ES" sz="2800" b="1" spc="175" dirty="0"/>
          </a:p>
        </p:txBody>
      </p:sp>
    </p:spTree>
    <p:extLst>
      <p:ext uri="{BB962C8B-B14F-4D97-AF65-F5344CB8AC3E}">
        <p14:creationId xmlns:p14="http://schemas.microsoft.com/office/powerpoint/2010/main" val="11679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7" y="905149"/>
            <a:ext cx="1022477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1.3 Funciones y tareas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55650" y="1768475"/>
            <a:ext cx="12344400" cy="414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3100" spc="-90" dirty="0"/>
              <a:t>Facilitar la </a:t>
            </a:r>
            <a:r>
              <a:rPr lang="es-ES" sz="3100" b="1" u="sng" spc="-90" dirty="0"/>
              <a:t>creación de redes</a:t>
            </a:r>
            <a:r>
              <a:rPr lang="es-ES" sz="3100" spc="-90" dirty="0"/>
              <a:t>: jornadas, talleres, grupos temáticos, etc.</a:t>
            </a:r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3100" b="1" u="sng" spc="-90" dirty="0"/>
              <a:t>Difundir información sobre el medio rural y sector agrario</a:t>
            </a:r>
            <a:r>
              <a:rPr lang="es-ES" sz="3100" spc="-90" dirty="0"/>
              <a:t>: </a:t>
            </a:r>
            <a:r>
              <a:rPr lang="es-ES" sz="3100" spc="-90" dirty="0">
                <a:hlinkClick r:id="rId3"/>
              </a:rPr>
              <a:t>Web</a:t>
            </a:r>
            <a:r>
              <a:rPr lang="es-ES" sz="3100" spc="-90" dirty="0"/>
              <a:t>, </a:t>
            </a:r>
            <a:r>
              <a:rPr lang="es-ES" sz="3100" spc="-90" dirty="0">
                <a:hlinkClick r:id="rId4"/>
              </a:rPr>
              <a:t>revista</a:t>
            </a:r>
            <a:r>
              <a:rPr lang="es-ES" sz="3100" spc="-90" dirty="0"/>
              <a:t>, </a:t>
            </a:r>
            <a:r>
              <a:rPr lang="es-ES" sz="3100" spc="-90" dirty="0">
                <a:hlinkClick r:id="rId5"/>
              </a:rPr>
              <a:t>boletín</a:t>
            </a:r>
            <a:r>
              <a:rPr lang="es-ES" sz="3100" spc="-90" dirty="0"/>
              <a:t>, vídeos y RRSS.</a:t>
            </a:r>
          </a:p>
          <a:p>
            <a:pPr marL="12700" marR="508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</a:pPr>
            <a:endParaRPr lang="es-ES" sz="3100" spc="-90" dirty="0"/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3100" b="1" u="sng" spc="-90" dirty="0"/>
              <a:t>Formar</a:t>
            </a:r>
            <a:r>
              <a:rPr lang="es-ES" sz="3100" spc="-90" dirty="0"/>
              <a:t>: cursos, guías, </a:t>
            </a:r>
            <a:r>
              <a:rPr lang="es-ES" sz="3100" spc="-90" dirty="0">
                <a:hlinkClick r:id="rId6"/>
              </a:rPr>
              <a:t>publicaciones</a:t>
            </a:r>
            <a:r>
              <a:rPr lang="es-ES" sz="3100" spc="-90" dirty="0"/>
              <a:t>, etc.</a:t>
            </a:r>
            <a:endParaRPr lang="es-ES" sz="3100" b="1" spc="-90" dirty="0"/>
          </a:p>
          <a:p>
            <a:pPr marL="469900" marR="5080" indent="-457200" algn="just">
              <a:lnSpc>
                <a:spcPct val="106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3100" b="1" u="sng" spc="-90" dirty="0"/>
              <a:t>Conectar</a:t>
            </a:r>
            <a:r>
              <a:rPr lang="es-ES" sz="3100" spc="-90" dirty="0"/>
              <a:t> a nivel europeo: grupos de trabajo, </a:t>
            </a:r>
            <a:r>
              <a:rPr lang="es-ES" sz="3100" i="1" spc="-90" dirty="0" err="1"/>
              <a:t>clusters</a:t>
            </a:r>
            <a:r>
              <a:rPr lang="es-ES" sz="3100" spc="-90" dirty="0"/>
              <a:t>, reuniones con redes europeas (</a:t>
            </a:r>
            <a:r>
              <a:rPr lang="es-ES" sz="3100" spc="-90" dirty="0">
                <a:hlinkClick r:id="rId7"/>
              </a:rPr>
              <a:t>Mediterranean </a:t>
            </a:r>
            <a:r>
              <a:rPr lang="es-ES" sz="3100" spc="-90" dirty="0" err="1">
                <a:hlinkClick r:id="rId7"/>
              </a:rPr>
              <a:t>Diet</a:t>
            </a:r>
            <a:r>
              <a:rPr lang="es-ES" sz="3100" spc="-90" dirty="0"/>
              <a:t>), </a:t>
            </a:r>
            <a:r>
              <a:rPr lang="es-ES" sz="3100" spc="-90" dirty="0">
                <a:hlinkClick r:id="rId8"/>
              </a:rPr>
              <a:t>encuentros europeos</a:t>
            </a:r>
            <a:r>
              <a:rPr lang="es-ES" sz="3100" spc="-90" dirty="0"/>
              <a:t>, etc.</a:t>
            </a:r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r="10306" b="46594"/>
          <a:stretch/>
        </p:blipFill>
        <p:spPr>
          <a:xfrm>
            <a:off x="2736850" y="6303876"/>
            <a:ext cx="9696270" cy="3276600"/>
          </a:xfrm>
          <a:prstGeom prst="rect">
            <a:avLst/>
          </a:prstGeom>
          <a:ln>
            <a:solidFill>
              <a:srgbClr val="005D5D"/>
            </a:solidFill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16311" r="8058" b="7750"/>
          <a:stretch/>
        </p:blipFill>
        <p:spPr>
          <a:xfrm>
            <a:off x="13717303" y="6268498"/>
            <a:ext cx="5142528" cy="3311978"/>
          </a:xfrm>
          <a:prstGeom prst="rect">
            <a:avLst/>
          </a:prstGeom>
          <a:ln>
            <a:solidFill>
              <a:srgbClr val="005D5D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C193D8-BE23-944B-3E60-A2D13EA563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27452" y="668481"/>
            <a:ext cx="4812663" cy="4790788"/>
          </a:xfrm>
          <a:prstGeom prst="rect">
            <a:avLst/>
          </a:prstGeom>
          <a:ln>
            <a:solidFill>
              <a:srgbClr val="005D5D"/>
            </a:solidFill>
          </a:ln>
        </p:spPr>
      </p:pic>
      <p:pic>
        <p:nvPicPr>
          <p:cNvPr id="14" name="Imagen 13">
            <a:hlinkClick r:id="rId15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17827" r="68962" b="20734"/>
          <a:stretch/>
        </p:blipFill>
        <p:spPr>
          <a:xfrm>
            <a:off x="7939892" y="3242562"/>
            <a:ext cx="934856" cy="888113"/>
          </a:xfrm>
          <a:prstGeom prst="rect">
            <a:avLst/>
          </a:prstGeom>
        </p:spPr>
      </p:pic>
      <p:pic>
        <p:nvPicPr>
          <p:cNvPr id="15" name="Imagen 14">
            <a:hlinkClick r:id="rId17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6" t="17978" r="9711" b="20583"/>
          <a:stretch/>
        </p:blipFill>
        <p:spPr>
          <a:xfrm>
            <a:off x="11556795" y="3228389"/>
            <a:ext cx="933655" cy="886972"/>
          </a:xfrm>
          <a:prstGeom prst="rect">
            <a:avLst/>
          </a:prstGeom>
        </p:spPr>
      </p:pic>
      <p:pic>
        <p:nvPicPr>
          <p:cNvPr id="17" name="Imagen 16">
            <a:hlinkClick r:id="rId18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0" t="17992" r="50079" b="20569"/>
          <a:stretch/>
        </p:blipFill>
        <p:spPr>
          <a:xfrm>
            <a:off x="9178936" y="3242562"/>
            <a:ext cx="886972" cy="886972"/>
          </a:xfrm>
          <a:prstGeom prst="rect">
            <a:avLst/>
          </a:prstGeom>
        </p:spPr>
      </p:pic>
      <p:pic>
        <p:nvPicPr>
          <p:cNvPr id="18" name="Imagen 17">
            <a:hlinkClick r:id="rId19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 t="16744" r="29663" b="18582"/>
          <a:stretch/>
        </p:blipFill>
        <p:spPr>
          <a:xfrm>
            <a:off x="10370096" y="3228389"/>
            <a:ext cx="873464" cy="87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a 15"/>
          <p:cNvGraphicFramePr>
            <a:graphicFrameLocks/>
          </p:cNvGraphicFramePr>
          <p:nvPr>
            <p:extLst/>
          </p:nvPr>
        </p:nvGraphicFramePr>
        <p:xfrm>
          <a:off x="679450" y="1997075"/>
          <a:ext cx="5562600" cy="701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9450" y="836683"/>
            <a:ext cx="1022477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1.4 Temáticas prioritarias</a:t>
            </a:r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graphicFrame>
        <p:nvGraphicFramePr>
          <p:cNvPr id="18" name="Diagrama 17"/>
          <p:cNvGraphicFramePr>
            <a:graphicFrameLocks/>
          </p:cNvGraphicFramePr>
          <p:nvPr>
            <p:extLst/>
          </p:nvPr>
        </p:nvGraphicFramePr>
        <p:xfrm>
          <a:off x="13176250" y="2301875"/>
          <a:ext cx="5831167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6" name="Diagrama 5"/>
          <p:cNvGraphicFramePr/>
          <p:nvPr>
            <p:extLst/>
          </p:nvPr>
        </p:nvGraphicFramePr>
        <p:xfrm>
          <a:off x="6851650" y="2690609"/>
          <a:ext cx="5486400" cy="601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71545" y="9312275"/>
            <a:ext cx="18335872" cy="523220"/>
          </a:xfrm>
          <a:prstGeom prst="rect">
            <a:avLst/>
          </a:prstGeom>
          <a:solidFill>
            <a:srgbClr val="005D5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DINPro-Regular"/>
              </a:rPr>
              <a:t>Innovación: </a:t>
            </a:r>
            <a:r>
              <a:rPr lang="es-ES" sz="2800" b="1">
                <a:solidFill>
                  <a:schemeClr val="bg1"/>
                </a:solidFill>
                <a:latin typeface="DINPro-Regular"/>
              </a:rPr>
              <a:t>objetivo </a:t>
            </a:r>
            <a:r>
              <a:rPr lang="es-ES" sz="2800" b="1" smtClean="0">
                <a:solidFill>
                  <a:schemeClr val="bg1"/>
                </a:solidFill>
                <a:latin typeface="DINPro-Regular"/>
              </a:rPr>
              <a:t>transversal</a:t>
            </a:r>
            <a:endParaRPr lang="es-ES" sz="2800" b="1" dirty="0">
              <a:solidFill>
                <a:schemeClr val="bg1"/>
              </a:solidFill>
              <a:latin typeface="DINPro-Regular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826250" y="1692275"/>
            <a:ext cx="599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DINPro-Regular"/>
              </a:rPr>
              <a:t>OBJETIVOS GENERALES  DEL PEPAC</a:t>
            </a:r>
          </a:p>
        </p:txBody>
      </p:sp>
      <p:cxnSp>
        <p:nvCxnSpPr>
          <p:cNvPr id="25" name="Conector recto 24"/>
          <p:cNvCxnSpPr/>
          <p:nvPr/>
        </p:nvCxnSpPr>
        <p:spPr>
          <a:xfrm>
            <a:off x="7461250" y="2690609"/>
            <a:ext cx="0" cy="6316866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1728450" y="2759075"/>
            <a:ext cx="0" cy="6316866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5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8" grpId="0">
        <p:bldAsOne/>
      </p:bldGraphic>
      <p:bldGraphic spid="6" grpId="0">
        <p:bldAsOne/>
      </p:bldGraphic>
      <p:bldP spid="8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76" y="905149"/>
            <a:ext cx="14501973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2. La RED PAC en el territorio: Programa de Antenas Territoriales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31850" y="3236776"/>
            <a:ext cx="11125200" cy="8938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0" marR="5080" indent="12700" algn="just">
              <a:lnSpc>
                <a:spcPct val="106400"/>
              </a:lnSpc>
              <a:spcBef>
                <a:spcPts val="100"/>
              </a:spcBef>
            </a:pPr>
            <a:r>
              <a:rPr lang="es-ES" sz="2800" spc="-90" dirty="0"/>
              <a:t>Equipo de </a:t>
            </a:r>
            <a:r>
              <a:rPr lang="es-ES" sz="2800" b="1" spc="-90" dirty="0"/>
              <a:t>9 Antenas Territoriales </a:t>
            </a:r>
            <a:r>
              <a:rPr lang="es-ES" sz="2800" spc="-90" dirty="0"/>
              <a:t>que trabajan coordinadamente y se distribuyen por todo el territorio dando asistencia técnica a la </a:t>
            </a:r>
            <a:r>
              <a:rPr lang="es-ES" sz="2800" b="1" spc="-90" dirty="0"/>
              <a:t>RED PAC</a:t>
            </a:r>
            <a:r>
              <a:rPr lang="es-ES" sz="2800" spc="-90" dirty="0"/>
              <a:t>.</a:t>
            </a:r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1136650" y="2055883"/>
            <a:ext cx="11963400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>
            <a:lvl1pPr>
              <a:defRPr sz="3300" b="0" i="0">
                <a:solidFill>
                  <a:srgbClr val="005D5D"/>
                </a:solidFill>
                <a:latin typeface="DINPro-Medium"/>
                <a:ea typeface="+mj-ea"/>
                <a:cs typeface="DINPro-Medium"/>
              </a:defRPr>
            </a:lvl1pPr>
          </a:lstStyle>
          <a:p>
            <a:pPr marL="12700"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2.1 Definición y objetivos</a:t>
            </a: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1289050" y="4587875"/>
            <a:ext cx="11125200" cy="3059812"/>
          </a:xfrm>
          <a:prstGeom prst="rect">
            <a:avLst/>
          </a:prstGeom>
          <a:ln w="19050">
            <a:noFill/>
          </a:ln>
        </p:spPr>
        <p:txBody>
          <a:bodyPr vert="horz" wrap="square" lIns="0" tIns="12700" rIns="0" bIns="0" rtlCol="0">
            <a:spAutoFit/>
          </a:bodyPr>
          <a:lstStyle>
            <a:lvl1pPr marL="0">
              <a:defRPr sz="2700" b="0" i="0">
                <a:solidFill>
                  <a:srgbClr val="757578"/>
                </a:solidFill>
                <a:latin typeface="DINPro-Regular"/>
                <a:ea typeface="+mn-ea"/>
                <a:cs typeface="DINPro-Regular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065">
              <a:spcBef>
                <a:spcPts val="600"/>
              </a:spcBef>
              <a:spcAft>
                <a:spcPts val="600"/>
              </a:spcAft>
              <a:tabLst>
                <a:tab pos="354965" algn="l"/>
                <a:tab pos="355600" algn="l"/>
              </a:tabLst>
            </a:pPr>
            <a:r>
              <a:rPr lang="es-ES" sz="2400" b="1" dirty="0">
                <a:solidFill>
                  <a:srgbClr val="005D5D"/>
                </a:solidFill>
              </a:rPr>
              <a:t>Objetivos: </a:t>
            </a:r>
          </a:p>
          <a:p>
            <a:pPr marL="926465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354965" algn="l"/>
                <a:tab pos="355600" algn="l"/>
              </a:tabLst>
            </a:pPr>
            <a:r>
              <a:rPr lang="es-ES" sz="2400" b="1" dirty="0">
                <a:solidFill>
                  <a:srgbClr val="005D5D"/>
                </a:solidFill>
              </a:rPr>
              <a:t>Aproximar</a:t>
            </a:r>
            <a:r>
              <a:rPr lang="es-ES" sz="2400" dirty="0">
                <a:solidFill>
                  <a:srgbClr val="005D5D"/>
                </a:solidFill>
              </a:rPr>
              <a:t> y </a:t>
            </a:r>
            <a:r>
              <a:rPr lang="es-ES" sz="2400" b="1" dirty="0">
                <a:solidFill>
                  <a:srgbClr val="005D5D"/>
                </a:solidFill>
              </a:rPr>
              <a:t>adaptar la actividad </a:t>
            </a:r>
            <a:r>
              <a:rPr lang="es-ES" sz="2400" dirty="0">
                <a:solidFill>
                  <a:srgbClr val="005D5D"/>
                </a:solidFill>
              </a:rPr>
              <a:t>de la RED PAC a todos los sectores y territorios rurales. </a:t>
            </a:r>
          </a:p>
          <a:p>
            <a:pPr marL="926465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354965" algn="l"/>
                <a:tab pos="355600" algn="l"/>
              </a:tabLst>
            </a:pPr>
            <a:r>
              <a:rPr lang="es-ES" sz="2400" b="1" dirty="0">
                <a:solidFill>
                  <a:srgbClr val="005D5D"/>
                </a:solidFill>
              </a:rPr>
              <a:t>Facilitar el desarrollo de las actividades </a:t>
            </a:r>
            <a:r>
              <a:rPr lang="es-ES" sz="2400" dirty="0">
                <a:solidFill>
                  <a:srgbClr val="005D5D"/>
                </a:solidFill>
              </a:rPr>
              <a:t>de la RED PAC y de sus áreas temáticas en cada ámbito rural.</a:t>
            </a:r>
          </a:p>
          <a:p>
            <a:pPr marL="926465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354965" algn="l"/>
                <a:tab pos="355600" algn="l"/>
              </a:tabLst>
            </a:pPr>
            <a:r>
              <a:rPr lang="es-ES" sz="2400" dirty="0">
                <a:solidFill>
                  <a:srgbClr val="005D5D"/>
                </a:solidFill>
              </a:rPr>
              <a:t>Recopilar información de las </a:t>
            </a:r>
            <a:r>
              <a:rPr lang="es-ES" sz="2400" b="1" dirty="0">
                <a:solidFill>
                  <a:srgbClr val="005D5D"/>
                </a:solidFill>
              </a:rPr>
              <a:t>necesidades territoriales </a:t>
            </a:r>
            <a:r>
              <a:rPr lang="es-ES" sz="2400" dirty="0">
                <a:solidFill>
                  <a:srgbClr val="005D5D"/>
                </a:solidFill>
              </a:rPr>
              <a:t>para conseguir un mayor impacto en la población local.</a:t>
            </a:r>
          </a:p>
        </p:txBody>
      </p:sp>
      <p:pic>
        <p:nvPicPr>
          <p:cNvPr id="13" name="Imagen 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535" y="2759075"/>
            <a:ext cx="6856915" cy="55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3">
            <a:hlinkClick r:id="rId6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107" y="7712075"/>
            <a:ext cx="2882143" cy="197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89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Conector angular 107"/>
          <p:cNvCxnSpPr/>
          <p:nvPr/>
        </p:nvCxnSpPr>
        <p:spPr>
          <a:xfrm rot="16200000" flipH="1">
            <a:off x="7383104" y="4333294"/>
            <a:ext cx="4271951" cy="1114013"/>
          </a:xfrm>
          <a:prstGeom prst="bentConnector3">
            <a:avLst>
              <a:gd name="adj1" fmla="val 44073"/>
            </a:avLst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>
            <a:endCxn id="44" idx="1"/>
          </p:cNvCxnSpPr>
          <p:nvPr/>
        </p:nvCxnSpPr>
        <p:spPr>
          <a:xfrm rot="16200000" flipH="1">
            <a:off x="1945371" y="4008107"/>
            <a:ext cx="4457790" cy="1808033"/>
          </a:xfrm>
          <a:prstGeom prst="bentConnector2">
            <a:avLst/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de flecha 91"/>
          <p:cNvCxnSpPr/>
          <p:nvPr/>
        </p:nvCxnSpPr>
        <p:spPr>
          <a:xfrm flipH="1">
            <a:off x="1897979" y="2700267"/>
            <a:ext cx="671" cy="5806038"/>
          </a:xfrm>
          <a:prstGeom prst="straightConnector1">
            <a:avLst/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77" y="454365"/>
            <a:ext cx="14501973" cy="55079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1722755" algn="l"/>
              </a:tabLst>
            </a:pPr>
            <a:r>
              <a:rPr lang="es-ES" b="1" spc="175" dirty="0"/>
              <a:t>2.2 Actividades realizadas</a:t>
            </a:r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180E28E-62B0-3870-F645-CE47FE1B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47" y="10302875"/>
            <a:ext cx="1905003" cy="6216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AEAE73-50CC-2EBE-851A-72C4DC18B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17"/>
          <a:stretch/>
        </p:blipFill>
        <p:spPr>
          <a:xfrm>
            <a:off x="14547850" y="10194453"/>
            <a:ext cx="2438400" cy="91937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F764DAB7-9173-FEBB-AC0E-D136BC8E8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10302875"/>
            <a:ext cx="2706273" cy="565688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>
            <a:off x="438205" y="653702"/>
            <a:ext cx="19401008" cy="2475647"/>
          </a:xfrm>
          <a:prstGeom prst="rightArrow">
            <a:avLst>
              <a:gd name="adj1" fmla="val 50000"/>
              <a:gd name="adj2" fmla="val 47422"/>
            </a:avLst>
          </a:prstGeom>
          <a:solidFill>
            <a:srgbClr val="005D5D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la 17"/>
          <p:cNvGraphicFramePr>
            <a:graphicFrameLocks noGrp="1"/>
          </p:cNvGraphicFramePr>
          <p:nvPr/>
        </p:nvGraphicFramePr>
        <p:xfrm>
          <a:off x="404642" y="1243811"/>
          <a:ext cx="18258008" cy="721558"/>
        </p:xfrm>
        <a:graphic>
          <a:graphicData uri="http://schemas.openxmlformats.org/drawingml/2006/table">
            <a:tbl>
              <a:tblPr firstRow="1" bandRow="1"/>
              <a:tblGrid>
                <a:gridCol w="1400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1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9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6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155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2800" dirty="0">
                          <a:latin typeface="DINPro-Regular"/>
                        </a:rPr>
                        <a:t>2020</a:t>
                      </a:r>
                    </a:p>
                  </a:txBody>
                  <a:tcPr marL="91428" marR="91428" marT="45798" marB="4579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5D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2800" dirty="0">
                          <a:latin typeface="DINPro-Regular"/>
                        </a:rPr>
                        <a:t>2021</a:t>
                      </a:r>
                    </a:p>
                  </a:txBody>
                  <a:tcPr marL="91428" marR="91428" marT="45798" marB="4579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5D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2800" dirty="0">
                          <a:latin typeface="DINPro-Regular"/>
                        </a:rPr>
                        <a:t>2022</a:t>
                      </a:r>
                    </a:p>
                  </a:txBody>
                  <a:tcPr marL="91428" marR="91428" marT="45798" marB="4579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5D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2800" dirty="0">
                          <a:latin typeface="DINPro-Regular"/>
                        </a:rPr>
                        <a:t>2023</a:t>
                      </a:r>
                    </a:p>
                  </a:txBody>
                  <a:tcPr marL="91428" marR="91428" marT="45798" marB="4579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/>
          </p:nvPr>
        </p:nvGraphicFramePr>
        <p:xfrm>
          <a:off x="404642" y="1860193"/>
          <a:ext cx="18258007" cy="823036"/>
        </p:xfrm>
        <a:graphic>
          <a:graphicData uri="http://schemas.openxmlformats.org/drawingml/2006/table">
            <a:tbl>
              <a:tblPr firstRow="1" bandRow="1"/>
              <a:tblGrid>
                <a:gridCol w="140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8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9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97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97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67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4916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latin typeface="DINPro-Regular"/>
                        </a:rPr>
                        <a:t>Nov. Dic.</a:t>
                      </a:r>
                    </a:p>
                  </a:txBody>
                  <a:tcPr marL="91428" marR="91428" marT="45758" marB="4575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En.</a:t>
                      </a:r>
                      <a:r>
                        <a:rPr lang="es-ES" sz="2400" b="1" kern="1200" baseline="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baseline="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Abr.</a:t>
                      </a:r>
                      <a:endParaRPr lang="es-ES" sz="2400" b="1" kern="1200" dirty="0">
                        <a:solidFill>
                          <a:schemeClr val="lt1"/>
                        </a:solidFill>
                        <a:latin typeface="DINPro-Regular"/>
                        <a:ea typeface="+mn-ea"/>
                        <a:cs typeface="+mn-cs"/>
                      </a:endParaRPr>
                    </a:p>
                  </a:txBody>
                  <a:tcPr marL="91428" marR="91428" marT="45758" marB="4575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 err="1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My</a:t>
                      </a: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Ag.</a:t>
                      </a:r>
                    </a:p>
                  </a:txBody>
                  <a:tcPr marL="91428" marR="91428" marT="45758" marB="4575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Sept.</a:t>
                      </a:r>
                    </a:p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Dic.</a:t>
                      </a:r>
                    </a:p>
                  </a:txBody>
                  <a:tcPr marL="91428" marR="91428" marT="45758" marB="4575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En.</a:t>
                      </a:r>
                      <a:r>
                        <a:rPr lang="es-ES" sz="2400" b="1" kern="1200" baseline="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baseline="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Abr.</a:t>
                      </a:r>
                      <a:endParaRPr lang="es-ES" sz="2400" b="1" kern="1200" dirty="0">
                        <a:solidFill>
                          <a:schemeClr val="lt1"/>
                        </a:solidFill>
                        <a:latin typeface="DINPro-Regular"/>
                        <a:ea typeface="+mn-ea"/>
                        <a:cs typeface="+mn-cs"/>
                      </a:endParaRPr>
                    </a:p>
                  </a:txBody>
                  <a:tcPr marL="91428" marR="91428" marT="45758" marB="4575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 err="1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My</a:t>
                      </a: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Ag.</a:t>
                      </a:r>
                    </a:p>
                  </a:txBody>
                  <a:tcPr marL="91428" marR="91428" marT="45758" marB="4575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Sept.</a:t>
                      </a:r>
                    </a:p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Dic.</a:t>
                      </a:r>
                    </a:p>
                  </a:txBody>
                  <a:tcPr marL="91428" marR="91428" marT="45758" marB="4575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53643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kern="120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Enero-</a:t>
                      </a:r>
                      <a:r>
                        <a:rPr lang="es-ES" sz="2400" b="1" kern="1200" baseline="0" dirty="0">
                          <a:solidFill>
                            <a:schemeClr val="lt1"/>
                          </a:solidFill>
                          <a:latin typeface="DINPro-Regular"/>
                          <a:ea typeface="+mn-ea"/>
                          <a:cs typeface="+mn-cs"/>
                        </a:rPr>
                        <a:t>Abril</a:t>
                      </a:r>
                      <a:endParaRPr lang="es-ES" sz="2400" b="1" kern="1200" dirty="0">
                        <a:solidFill>
                          <a:schemeClr val="lt1"/>
                        </a:solidFill>
                        <a:latin typeface="DINPro-Regular"/>
                        <a:ea typeface="+mn-ea"/>
                        <a:cs typeface="+mn-cs"/>
                      </a:endParaRPr>
                    </a:p>
                  </a:txBody>
                  <a:tcPr marL="91428" marR="91428" marT="45758" marB="4575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CuadroTexto 78"/>
          <p:cNvSpPr txBox="1">
            <a:spLocks noChangeArrowheads="1"/>
          </p:cNvSpPr>
          <p:nvPr/>
        </p:nvSpPr>
        <p:spPr bwMode="auto">
          <a:xfrm>
            <a:off x="373784" y="3256932"/>
            <a:ext cx="1343187" cy="646331"/>
          </a:xfrm>
          <a:prstGeom prst="rect">
            <a:avLst/>
          </a:prstGeom>
          <a:solidFill>
            <a:srgbClr val="92D05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6"/>
              </a:rPr>
              <a:t>Programa AATT</a:t>
            </a:r>
            <a:endParaRPr kumimoji="0" lang="es-ES" alt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Pro-Regular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31" name="Grupo 6"/>
          <p:cNvGrpSpPr>
            <a:grpSpLocks/>
          </p:cNvGrpSpPr>
          <p:nvPr/>
        </p:nvGrpSpPr>
        <p:grpSpPr bwMode="auto">
          <a:xfrm>
            <a:off x="656990" y="8554347"/>
            <a:ext cx="3088453" cy="1937272"/>
            <a:chOff x="138113" y="2978150"/>
            <a:chExt cx="1928812" cy="1027113"/>
          </a:xfrm>
        </p:grpSpPr>
        <p:pic>
          <p:nvPicPr>
            <p:cNvPr id="33" name="Imagen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3" y="2978150"/>
              <a:ext cx="1928812" cy="102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CuadroTexto 78"/>
            <p:cNvSpPr txBox="1">
              <a:spLocks noChangeArrowheads="1"/>
            </p:cNvSpPr>
            <p:nvPr/>
          </p:nvSpPr>
          <p:spPr bwMode="auto">
            <a:xfrm>
              <a:off x="225786" y="3769754"/>
              <a:ext cx="1117600" cy="201391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5D5D"/>
              </a:solidFill>
              <a:prstDash val="solid"/>
              <a:miter lim="800000"/>
            </a:ln>
            <a:effectLst/>
          </p:spPr>
          <p:txBody>
            <a:bodyPr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  <a:hlinkClick r:id="rId8"/>
                </a:rPr>
                <a:t>Talleres </a:t>
              </a:r>
              <a:r>
                <a:rPr kumimoji="0" lang="es-ES" alt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  <a:hlinkClick r:id="rId8"/>
                </a:rPr>
                <a:t>LTVRA</a:t>
              </a:r>
              <a:endPara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35" name="Grupo 34"/>
          <p:cNvGrpSpPr>
            <a:grpSpLocks/>
          </p:cNvGrpSpPr>
          <p:nvPr/>
        </p:nvGrpSpPr>
        <p:grpSpPr bwMode="auto">
          <a:xfrm>
            <a:off x="250080" y="4884811"/>
            <a:ext cx="3804587" cy="3145981"/>
            <a:chOff x="234811" y="2698081"/>
            <a:chExt cx="1910348" cy="1877329"/>
          </a:xfrm>
        </p:grpSpPr>
        <p:pic>
          <p:nvPicPr>
            <p:cNvPr id="36" name="Imagen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11" y="3626456"/>
              <a:ext cx="1910348" cy="9489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/>
            <p:cNvSpPr txBox="1">
              <a:spLocks noChangeArrowheads="1"/>
            </p:cNvSpPr>
            <p:nvPr/>
          </p:nvSpPr>
          <p:spPr bwMode="auto">
            <a:xfrm>
              <a:off x="510380" y="2698081"/>
              <a:ext cx="1422400" cy="71628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</a:rPr>
                <a:t>17 jornadas on-line </a:t>
              </a:r>
              <a:r>
                <a:rPr kumimoji="0" lang="es-ES" alt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  <a:hlinkClick r:id="rId10"/>
                </a:rPr>
                <a:t>“Intercambio de experiencias entre emprendedores rurales”</a:t>
              </a:r>
              <a:endPara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40" name="CuadroTexto 39"/>
          <p:cNvSpPr txBox="1">
            <a:spLocks noChangeArrowheads="1"/>
          </p:cNvSpPr>
          <p:nvPr/>
        </p:nvSpPr>
        <p:spPr bwMode="auto">
          <a:xfrm>
            <a:off x="2801317" y="3135547"/>
            <a:ext cx="2768157" cy="1292663"/>
          </a:xfrm>
          <a:prstGeom prst="rect">
            <a:avLst/>
          </a:prstGeom>
          <a:ln>
            <a:solidFill>
              <a:srgbClr val="005D5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rPr>
              <a:t>14 de abril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rPr>
              <a:t>Presentación: </a:t>
            </a:r>
            <a:r>
              <a:rPr kumimoji="0" lang="es-ES" altLang="es-E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11"/>
              </a:rPr>
              <a:t>Resultados LTVRA Asamblea de la RRN</a:t>
            </a:r>
            <a:endParaRPr kumimoji="0" lang="es-ES" altLang="es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Pro-Regular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42" name="Grupo 41"/>
          <p:cNvGrpSpPr>
            <a:grpSpLocks/>
          </p:cNvGrpSpPr>
          <p:nvPr/>
        </p:nvGrpSpPr>
        <p:grpSpPr bwMode="auto">
          <a:xfrm>
            <a:off x="4203531" y="6408922"/>
            <a:ext cx="3893214" cy="3224653"/>
            <a:chOff x="2286287" y="3515956"/>
            <a:chExt cx="1751589" cy="1951574"/>
          </a:xfrm>
        </p:grpSpPr>
        <p:pic>
          <p:nvPicPr>
            <p:cNvPr id="43" name="Imagen 8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287" y="4204519"/>
              <a:ext cx="1751589" cy="1263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CuadroTexto 43"/>
            <p:cNvSpPr txBox="1">
              <a:spLocks noChangeArrowheads="1"/>
            </p:cNvSpPr>
            <p:nvPr/>
          </p:nvSpPr>
          <p:spPr bwMode="auto">
            <a:xfrm>
              <a:off x="2679845" y="3515956"/>
              <a:ext cx="1114425" cy="88613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</a:rPr>
                <a:t>Mayo-Sept.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  <a:hlinkClick r:id="rId13"/>
                </a:rPr>
                <a:t>18 dosieres: </a:t>
              </a:r>
              <a:r>
                <a:rPr kumimoji="0" lang="es-ES" alt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  <a:hlinkClick r:id="rId13"/>
                </a:rPr>
                <a:t>Recursos para Emprender en el Medio Rural </a:t>
              </a:r>
              <a:endPara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48" name="CuadroTexto 47"/>
          <p:cNvSpPr txBox="1">
            <a:spLocks noChangeArrowheads="1"/>
          </p:cNvSpPr>
          <p:nvPr/>
        </p:nvSpPr>
        <p:spPr bwMode="auto">
          <a:xfrm>
            <a:off x="7010047" y="9842599"/>
            <a:ext cx="2331399" cy="1200329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5D5D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rPr>
              <a:t>22 de octubre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14"/>
              </a:rPr>
              <a:t>Presentación de los dosieres a nivel nacional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Pro-Regular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1" name="CuadroTexto 50"/>
          <p:cNvSpPr txBox="1">
            <a:spLocks noChangeArrowheads="1"/>
          </p:cNvSpPr>
          <p:nvPr/>
        </p:nvSpPr>
        <p:spPr bwMode="auto">
          <a:xfrm>
            <a:off x="6250811" y="3388242"/>
            <a:ext cx="2491605" cy="1200329"/>
          </a:xfrm>
          <a:prstGeom prst="rect">
            <a:avLst/>
          </a:prstGeom>
          <a:solidFill>
            <a:srgbClr val="005D5D"/>
          </a:solidFill>
          <a:ln w="6350" cap="flat" cmpd="sng" algn="ctr">
            <a:solidFill>
              <a:srgbClr val="005D5D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rPr>
              <a:t>5 Jornadas on-line </a:t>
            </a: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rPr>
              <a:t>Emprendimiento juvenil (5 diferentes temáticas)</a:t>
            </a:r>
          </a:p>
        </p:txBody>
      </p:sp>
      <p:grpSp>
        <p:nvGrpSpPr>
          <p:cNvPr id="52" name="Grupo 51"/>
          <p:cNvGrpSpPr>
            <a:grpSpLocks/>
          </p:cNvGrpSpPr>
          <p:nvPr/>
        </p:nvGrpSpPr>
        <p:grpSpPr bwMode="auto">
          <a:xfrm>
            <a:off x="5194357" y="4860811"/>
            <a:ext cx="4266004" cy="1015001"/>
            <a:chOff x="4846754" y="4120435"/>
            <a:chExt cx="3177281" cy="702637"/>
          </a:xfrm>
        </p:grpSpPr>
        <p:pic>
          <p:nvPicPr>
            <p:cNvPr id="53" name="Imagen 1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634" y="4134915"/>
              <a:ext cx="347401" cy="325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Imagen 1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019" y="4120962"/>
              <a:ext cx="313890" cy="31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CuadroTexto 114"/>
            <p:cNvSpPr txBox="1">
              <a:spLocks noChangeArrowheads="1"/>
            </p:cNvSpPr>
            <p:nvPr/>
          </p:nvSpPr>
          <p:spPr bwMode="auto">
            <a:xfrm>
              <a:off x="4846754" y="4460872"/>
              <a:ext cx="1065846" cy="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400" b="0" i="0" u="none" strike="noStrike" kern="1200" cap="none" spc="0" normalizeH="0" noProof="0" dirty="0">
                  <a:ln>
                    <a:noFill/>
                  </a:ln>
                  <a:solidFill>
                    <a:srgbClr val="005D5D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  <a:hlinkClick r:id="rId17"/>
                </a:rPr>
                <a:t>Negocios de Proximidad</a:t>
              </a:r>
              <a:endParaRPr kumimoji="0" lang="es-ES" altLang="es-ES" sz="1400" b="0" i="0" u="none" strike="noStrike" kern="1200" cap="none" spc="0" normalizeH="0" noProof="0" dirty="0">
                <a:ln>
                  <a:noFill/>
                </a:ln>
                <a:solidFill>
                  <a:srgbClr val="005D5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6" name="CuadroTexto 115"/>
            <p:cNvSpPr txBox="1">
              <a:spLocks noChangeArrowheads="1"/>
            </p:cNvSpPr>
            <p:nvPr/>
          </p:nvSpPr>
          <p:spPr bwMode="auto">
            <a:xfrm>
              <a:off x="6046977" y="4447273"/>
              <a:ext cx="982663" cy="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  <a:hlinkClick r:id="rId18"/>
                </a:rPr>
                <a:t>Producción Ecológica</a:t>
              </a:r>
              <a:endPara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7" name="CuadroTexto 116"/>
            <p:cNvSpPr txBox="1">
              <a:spLocks noChangeArrowheads="1"/>
            </p:cNvSpPr>
            <p:nvPr/>
          </p:nvSpPr>
          <p:spPr bwMode="auto">
            <a:xfrm>
              <a:off x="6698660" y="4452725"/>
              <a:ext cx="882651" cy="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  <a:hlinkClick r:id="rId19"/>
                </a:rPr>
                <a:t>Pequeñas Industrias</a:t>
              </a:r>
              <a:endPara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8" name="CuadroTexto 117"/>
            <p:cNvSpPr txBox="1">
              <a:spLocks noChangeArrowheads="1"/>
            </p:cNvSpPr>
            <p:nvPr/>
          </p:nvSpPr>
          <p:spPr bwMode="auto">
            <a:xfrm>
              <a:off x="7324524" y="4458177"/>
              <a:ext cx="699511" cy="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  <a:hlinkClick r:id="rId20"/>
                </a:rPr>
                <a:t>Ocio y Cultura</a:t>
              </a:r>
              <a:endPara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9" name="CuadroTexto 118"/>
            <p:cNvSpPr txBox="1">
              <a:spLocks noChangeArrowheads="1"/>
            </p:cNvSpPr>
            <p:nvPr/>
          </p:nvSpPr>
          <p:spPr bwMode="auto">
            <a:xfrm>
              <a:off x="5600771" y="4525959"/>
              <a:ext cx="742408" cy="21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  <a:hlinkClick r:id="rId21"/>
                </a:rPr>
                <a:t>Forestal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60" name="Imagen 1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506" y="4131697"/>
              <a:ext cx="366340" cy="28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Imagen 12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633" y="4154045"/>
              <a:ext cx="343988" cy="30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Imagen 1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656" y="4120435"/>
              <a:ext cx="462202" cy="313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CuadroTexto 65"/>
          <p:cNvSpPr txBox="1">
            <a:spLocks noChangeArrowheads="1"/>
          </p:cNvSpPr>
          <p:nvPr/>
        </p:nvSpPr>
        <p:spPr bwMode="auto">
          <a:xfrm>
            <a:off x="9366358" y="3650287"/>
            <a:ext cx="2820387" cy="646331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5D5D"/>
            </a:solidFill>
            <a:prstDash val="solid"/>
            <a:miter lim="800000"/>
          </a:ln>
          <a:effectLst/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25"/>
              </a:rPr>
              <a:t>17 y 18 de mayo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25"/>
              </a:rPr>
              <a:t>GT </a:t>
            </a: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25"/>
              </a:rPr>
              <a:t>Mujeres rurales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Pro-Regular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69" name="Grupo 68"/>
          <p:cNvGrpSpPr>
            <a:grpSpLocks/>
          </p:cNvGrpSpPr>
          <p:nvPr/>
        </p:nvGrpSpPr>
        <p:grpSpPr bwMode="auto">
          <a:xfrm>
            <a:off x="11427103" y="6627599"/>
            <a:ext cx="4680909" cy="3102167"/>
            <a:chOff x="5532754" y="2460372"/>
            <a:chExt cx="3121627" cy="2101384"/>
          </a:xfrm>
        </p:grpSpPr>
        <p:pic>
          <p:nvPicPr>
            <p:cNvPr id="70" name="Imagen 4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717" y="3588041"/>
              <a:ext cx="1972664" cy="97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CuadroTexto 70"/>
            <p:cNvSpPr txBox="1">
              <a:spLocks noChangeArrowheads="1"/>
            </p:cNvSpPr>
            <p:nvPr/>
          </p:nvSpPr>
          <p:spPr bwMode="auto">
            <a:xfrm>
              <a:off x="5532754" y="2460372"/>
              <a:ext cx="1764371" cy="1000730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  <a:hlinkClick r:id="rId27"/>
                </a:rPr>
                <a:t>10 Jornadas presenciales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  <a:hlinkClick r:id="rId27"/>
                </a:rPr>
                <a:t>“La puesta en valor de las mujeres en el sector agroalimentario”</a:t>
              </a:r>
              <a:endPara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91" name="Grupo 13"/>
          <p:cNvGrpSpPr>
            <a:grpSpLocks/>
          </p:cNvGrpSpPr>
          <p:nvPr/>
        </p:nvGrpSpPr>
        <p:grpSpPr bwMode="auto">
          <a:xfrm>
            <a:off x="8790250" y="7141018"/>
            <a:ext cx="2520644" cy="2457565"/>
            <a:chOff x="2675089" y="3222392"/>
            <a:chExt cx="2520644" cy="2457565"/>
          </a:xfrm>
        </p:grpSpPr>
        <p:grpSp>
          <p:nvGrpSpPr>
            <p:cNvPr id="93" name="Grupo 48"/>
            <p:cNvGrpSpPr>
              <a:grpSpLocks/>
            </p:cNvGrpSpPr>
            <p:nvPr/>
          </p:nvGrpSpPr>
          <p:grpSpPr bwMode="auto">
            <a:xfrm>
              <a:off x="2675089" y="4678755"/>
              <a:ext cx="2520644" cy="1001202"/>
              <a:chOff x="-2299000" y="3519742"/>
              <a:chExt cx="4449519" cy="1690660"/>
            </a:xfrm>
          </p:grpSpPr>
          <p:pic>
            <p:nvPicPr>
              <p:cNvPr id="96" name="Imagen 95"/>
              <p:cNvPicPr>
                <a:picLocks noChangeAspect="1"/>
              </p:cNvPicPr>
              <p:nvPr/>
            </p:nvPicPr>
            <p:blipFill rotWithShape="1">
              <a:blip r:embed="rId28"/>
              <a:srcRect l="6688" t="3800" r="7476"/>
              <a:stretch/>
            </p:blipFill>
            <p:spPr>
              <a:xfrm>
                <a:off x="239282" y="3519742"/>
                <a:ext cx="1911237" cy="1690660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97" name="Imagen 96"/>
              <p:cNvPicPr>
                <a:picLocks noChangeAspect="1"/>
              </p:cNvPicPr>
              <p:nvPr/>
            </p:nvPicPr>
            <p:blipFill rotWithShape="1">
              <a:blip r:embed="rId29"/>
              <a:srcRect l="27311" r="19167" b="25914"/>
              <a:stretch/>
            </p:blipFill>
            <p:spPr>
              <a:xfrm>
                <a:off x="-2299000" y="3519742"/>
                <a:ext cx="2171354" cy="1690660"/>
              </a:xfrm>
              <a:prstGeom prst="rect">
                <a:avLst/>
              </a:prstGeom>
              <a:gradFill>
                <a:gsLst>
                  <a:gs pos="0">
                    <a:srgbClr val="5B9BD5">
                      <a:lumMod val="5000"/>
                      <a:lumOff val="95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softEdge rad="63500"/>
              </a:effectLst>
            </p:spPr>
          </p:pic>
        </p:grpSp>
        <p:sp>
          <p:nvSpPr>
            <p:cNvPr id="94" name="CuadroTexto 93"/>
            <p:cNvSpPr txBox="1">
              <a:spLocks noChangeArrowheads="1"/>
            </p:cNvSpPr>
            <p:nvPr/>
          </p:nvSpPr>
          <p:spPr bwMode="auto">
            <a:xfrm>
              <a:off x="2995618" y="3222392"/>
              <a:ext cx="1952625" cy="1200329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  <a:hlinkClick r:id="rId30"/>
                </a:rPr>
                <a:t>25 encuentros presenciales</a:t>
              </a:r>
              <a:r>
                <a:rPr kumimoji="0" lang="es-ES" alt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  <a:hlinkClick r:id="rId30"/>
                </a:rPr>
                <a:t> Asociacionismo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  <a:hlinkClick r:id="rId30"/>
                </a:rPr>
                <a:t> juventud rural</a:t>
              </a:r>
              <a:endPara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endParaRPr>
            </a:p>
          </p:txBody>
        </p:sp>
      </p:grpSp>
      <p:cxnSp>
        <p:nvCxnSpPr>
          <p:cNvPr id="6" name="Conector recto de flecha 5"/>
          <p:cNvCxnSpPr/>
          <p:nvPr/>
        </p:nvCxnSpPr>
        <p:spPr>
          <a:xfrm>
            <a:off x="1060450" y="2700267"/>
            <a:ext cx="0" cy="475513"/>
          </a:xfrm>
          <a:prstGeom prst="straightConnector1">
            <a:avLst/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73"/>
          <p:cNvCxnSpPr/>
          <p:nvPr/>
        </p:nvCxnSpPr>
        <p:spPr>
          <a:xfrm flipH="1">
            <a:off x="2153032" y="2762758"/>
            <a:ext cx="1361" cy="1971989"/>
          </a:xfrm>
          <a:prstGeom prst="straightConnector1">
            <a:avLst/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/>
          <p:cNvCxnSpPr>
            <a:stCxn id="48" idx="1"/>
          </p:cNvCxnSpPr>
          <p:nvPr/>
        </p:nvCxnSpPr>
        <p:spPr>
          <a:xfrm flipH="1" flipV="1">
            <a:off x="6435849" y="9633575"/>
            <a:ext cx="574198" cy="809189"/>
          </a:xfrm>
          <a:prstGeom prst="line">
            <a:avLst/>
          </a:prstGeom>
          <a:ln w="28575">
            <a:solidFill>
              <a:srgbClr val="00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CuadroTexto 124"/>
          <p:cNvSpPr txBox="1">
            <a:spLocks noChangeArrowheads="1"/>
          </p:cNvSpPr>
          <p:nvPr/>
        </p:nvSpPr>
        <p:spPr bwMode="auto">
          <a:xfrm>
            <a:off x="12912314" y="3902075"/>
            <a:ext cx="2046813" cy="923330"/>
          </a:xfrm>
          <a:prstGeom prst="rect">
            <a:avLst/>
          </a:prstGeom>
          <a:solidFill>
            <a:srgbClr val="92D05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31"/>
              </a:rPr>
              <a:t>4 de noviembre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31"/>
              </a:rPr>
              <a:t>Juventud </a:t>
            </a:r>
            <a:r>
              <a:rPr kumimoji="0" lang="es-ES" alt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  <a:hlinkClick r:id="rId31"/>
              </a:rPr>
              <a:t>EnREDada</a:t>
            </a:r>
            <a:endParaRPr kumimoji="0" lang="es-ES" alt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Pro-Regular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42" name="Imagen 16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441" y="4968875"/>
            <a:ext cx="2903314" cy="86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" name="Grupo 142"/>
          <p:cNvGrpSpPr>
            <a:grpSpLocks/>
          </p:cNvGrpSpPr>
          <p:nvPr/>
        </p:nvGrpSpPr>
        <p:grpSpPr bwMode="auto">
          <a:xfrm>
            <a:off x="15423811" y="6386811"/>
            <a:ext cx="1603865" cy="1508414"/>
            <a:chOff x="7932199" y="1696649"/>
            <a:chExt cx="1604364" cy="1508413"/>
          </a:xfrm>
        </p:grpSpPr>
        <p:sp>
          <p:nvSpPr>
            <p:cNvPr id="144" name="CuadroTexto 124"/>
            <p:cNvSpPr txBox="1">
              <a:spLocks noChangeArrowheads="1"/>
            </p:cNvSpPr>
            <p:nvPr/>
          </p:nvSpPr>
          <p:spPr bwMode="auto">
            <a:xfrm>
              <a:off x="7932199" y="1696649"/>
              <a:ext cx="1604364" cy="646331"/>
            </a:xfrm>
            <a:prstGeom prst="rect">
              <a:avLst/>
            </a:prstGeom>
            <a:solidFill>
              <a:srgbClr val="005D5D"/>
            </a:solidFill>
            <a:ln w="6350" cap="flat" cmpd="sng" algn="ctr">
              <a:solidFill>
                <a:srgbClr val="005D5D"/>
              </a:solidFill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534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Pro-Regular"/>
                  <a:ea typeface="MS PGothic" panose="020B0600070205080204" pitchFamily="34" charset="-128"/>
                  <a:cs typeface="+mn-cs"/>
                </a:rPr>
                <a:t>Conexiones rurales</a:t>
              </a:r>
            </a:p>
          </p:txBody>
        </p:sp>
        <p:pic>
          <p:nvPicPr>
            <p:cNvPr id="145" name="Imagen 1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913" y="2530374"/>
              <a:ext cx="680935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6" name="CuadroTexto 124"/>
          <p:cNvSpPr txBox="1">
            <a:spLocks noChangeArrowheads="1"/>
          </p:cNvSpPr>
          <p:nvPr/>
        </p:nvSpPr>
        <p:spPr bwMode="auto">
          <a:xfrm>
            <a:off x="17439231" y="7397052"/>
            <a:ext cx="1878919" cy="1200329"/>
          </a:xfrm>
          <a:prstGeom prst="rect">
            <a:avLst/>
          </a:prstGeom>
          <a:solidFill>
            <a:srgbClr val="005D5D"/>
          </a:solidFill>
          <a:ln w="6350" cap="flat" cmpd="sng" algn="ctr">
            <a:solidFill>
              <a:srgbClr val="005D5D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MS PGothic" panose="020B0600070205080204" pitchFamily="34" charset="-128"/>
                <a:cs typeface="+mn-cs"/>
              </a:rPr>
              <a:t>Informe Percepción Comunicación PEPAC</a:t>
            </a:r>
          </a:p>
        </p:txBody>
      </p:sp>
      <p:cxnSp>
        <p:nvCxnSpPr>
          <p:cNvPr id="7" name="Conector angular 6"/>
          <p:cNvCxnSpPr>
            <a:cxnSpLocks/>
          </p:cNvCxnSpPr>
          <p:nvPr/>
        </p:nvCxnSpPr>
        <p:spPr>
          <a:xfrm>
            <a:off x="2827877" y="2763654"/>
            <a:ext cx="1384079" cy="372790"/>
          </a:xfrm>
          <a:prstGeom prst="bentConnector2">
            <a:avLst/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r 9"/>
          <p:cNvCxnSpPr>
            <a:endCxn id="51" idx="0"/>
          </p:cNvCxnSpPr>
          <p:nvPr/>
        </p:nvCxnSpPr>
        <p:spPr>
          <a:xfrm rot="16200000" flipH="1">
            <a:off x="6806900" y="2698527"/>
            <a:ext cx="725623" cy="653806"/>
          </a:xfrm>
          <a:prstGeom prst="bentConnector3">
            <a:avLst>
              <a:gd name="adj1" fmla="val 50000"/>
            </a:avLst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10769538" y="2782389"/>
            <a:ext cx="0" cy="797708"/>
          </a:xfrm>
          <a:prstGeom prst="straightConnector1">
            <a:avLst/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angular 38"/>
          <p:cNvCxnSpPr>
            <a:endCxn id="71" idx="0"/>
          </p:cNvCxnSpPr>
          <p:nvPr/>
        </p:nvCxnSpPr>
        <p:spPr>
          <a:xfrm rot="16200000" flipH="1">
            <a:off x="10607888" y="4485537"/>
            <a:ext cx="3873273" cy="410850"/>
          </a:xfrm>
          <a:prstGeom prst="bentConnector3">
            <a:avLst>
              <a:gd name="adj1" fmla="val 84850"/>
            </a:avLst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angular 71"/>
          <p:cNvCxnSpPr>
            <a:endCxn id="132" idx="0"/>
          </p:cNvCxnSpPr>
          <p:nvPr/>
        </p:nvCxnSpPr>
        <p:spPr>
          <a:xfrm rot="16200000" flipH="1">
            <a:off x="12870362" y="2836715"/>
            <a:ext cx="1218847" cy="911871"/>
          </a:xfrm>
          <a:prstGeom prst="bentConnector3">
            <a:avLst/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angular 74"/>
          <p:cNvCxnSpPr>
            <a:endCxn id="144" idx="0"/>
          </p:cNvCxnSpPr>
          <p:nvPr/>
        </p:nvCxnSpPr>
        <p:spPr>
          <a:xfrm rot="16200000" flipH="1">
            <a:off x="13391125" y="3552192"/>
            <a:ext cx="3686544" cy="1982694"/>
          </a:xfrm>
          <a:prstGeom prst="bentConnector3">
            <a:avLst>
              <a:gd name="adj1" fmla="val 12991"/>
            </a:avLst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angular 79"/>
          <p:cNvCxnSpPr>
            <a:endCxn id="146" idx="0"/>
          </p:cNvCxnSpPr>
          <p:nvPr/>
        </p:nvCxnSpPr>
        <p:spPr>
          <a:xfrm rot="16200000" flipH="1">
            <a:off x="15105180" y="4123541"/>
            <a:ext cx="4734434" cy="1812587"/>
          </a:xfrm>
          <a:prstGeom prst="bentConnector3">
            <a:avLst>
              <a:gd name="adj1" fmla="val 47547"/>
            </a:avLst>
          </a:prstGeom>
          <a:ln w="28575">
            <a:solidFill>
              <a:srgbClr val="005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6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0" grpId="0" animBg="1"/>
      <p:bldP spid="48" grpId="0" animBg="1"/>
      <p:bldP spid="48" grpId="1" animBg="1"/>
      <p:bldP spid="51" grpId="0" animBg="1"/>
      <p:bldP spid="66" grpId="0" animBg="1"/>
      <p:bldP spid="132" grpId="0" animBg="1"/>
      <p:bldP spid="146" grpId="0" animBg="1"/>
      <p:bldP spid="1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FF38A74-7029-A015-3937-D5FF8FC45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6"/>
            <a:ext cx="20104100" cy="1130809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0850" y="661809"/>
            <a:ext cx="6477000" cy="2021066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2157095" algn="l"/>
              </a:tabLst>
            </a:pPr>
            <a:r>
              <a:rPr lang="es-ES" sz="4100" spc="250" dirty="0" smtClean="0">
                <a:solidFill>
                  <a:srgbClr val="FFFFFF"/>
                </a:solidFill>
              </a:rPr>
              <a:t>Índice: </a:t>
            </a:r>
            <a:r>
              <a:rPr lang="es-ES" sz="4100" spc="250" dirty="0" err="1" smtClean="0">
                <a:solidFill>
                  <a:srgbClr val="FFFFFF"/>
                </a:solidFill>
              </a:rPr>
              <a:t>Agricultural</a:t>
            </a:r>
            <a:r>
              <a:rPr lang="es-ES" sz="4100" spc="250" dirty="0" smtClean="0">
                <a:solidFill>
                  <a:srgbClr val="FFFFFF"/>
                </a:solidFill>
              </a:rPr>
              <a:t> and Rural </a:t>
            </a:r>
            <a:r>
              <a:rPr lang="es-ES" sz="4100" spc="250" dirty="0" err="1" smtClean="0">
                <a:solidFill>
                  <a:srgbClr val="FFFFFF"/>
                </a:solidFill>
              </a:rPr>
              <a:t>Inspiration</a:t>
            </a:r>
            <a:r>
              <a:rPr lang="es-ES" sz="4100" spc="250" dirty="0" smtClean="0">
                <a:solidFill>
                  <a:srgbClr val="FFFFFF"/>
                </a:solidFill>
              </a:rPr>
              <a:t> </a:t>
            </a:r>
            <a:r>
              <a:rPr lang="es-ES" sz="4100" spc="250" dirty="0" err="1" smtClean="0">
                <a:solidFill>
                  <a:srgbClr val="FFFFFF"/>
                </a:solidFill>
              </a:rPr>
              <a:t>Awards</a:t>
            </a:r>
            <a:r>
              <a:rPr lang="es-ES" sz="4100" spc="250" dirty="0" smtClean="0">
                <a:solidFill>
                  <a:srgbClr val="FFFFFF"/>
                </a:solidFill>
              </a:rPr>
              <a:t/>
            </a:r>
            <a:br>
              <a:rPr lang="es-ES" sz="4100" spc="250" dirty="0" smtClean="0">
                <a:solidFill>
                  <a:srgbClr val="FFFFFF"/>
                </a:solidFill>
              </a:rPr>
            </a:br>
            <a:r>
              <a:rPr lang="es-ES" sz="4100" spc="250" dirty="0" smtClean="0">
                <a:solidFill>
                  <a:srgbClr val="FFFFFF"/>
                </a:solidFill>
              </a:rPr>
              <a:t>ARIA 2023</a:t>
            </a:r>
            <a:endParaRPr sz="4100" dirty="0"/>
          </a:p>
        </p:txBody>
      </p:sp>
      <p:sp>
        <p:nvSpPr>
          <p:cNvPr id="5" name="object 5"/>
          <p:cNvSpPr/>
          <p:nvPr/>
        </p:nvSpPr>
        <p:spPr>
          <a:xfrm>
            <a:off x="0" y="7049480"/>
            <a:ext cx="20104100" cy="4259580"/>
          </a:xfrm>
          <a:custGeom>
            <a:avLst/>
            <a:gdLst/>
            <a:ahLst/>
            <a:cxnLst/>
            <a:rect l="l" t="t" r="r" b="b"/>
            <a:pathLst>
              <a:path w="20104100" h="4259580">
                <a:moveTo>
                  <a:pt x="17044429" y="4259084"/>
                </a:moveTo>
                <a:lnTo>
                  <a:pt x="16385426" y="3903497"/>
                </a:lnTo>
                <a:lnTo>
                  <a:pt x="15900997" y="3649497"/>
                </a:lnTo>
                <a:lnTo>
                  <a:pt x="15802763" y="3611397"/>
                </a:lnTo>
                <a:lnTo>
                  <a:pt x="15604973" y="3509797"/>
                </a:lnTo>
                <a:lnTo>
                  <a:pt x="15505405" y="3471697"/>
                </a:lnTo>
                <a:lnTo>
                  <a:pt x="15304973" y="3370097"/>
                </a:lnTo>
                <a:lnTo>
                  <a:pt x="15204097" y="3331997"/>
                </a:lnTo>
                <a:lnTo>
                  <a:pt x="15102789" y="3281197"/>
                </a:lnTo>
                <a:lnTo>
                  <a:pt x="15001062" y="3243097"/>
                </a:lnTo>
                <a:lnTo>
                  <a:pt x="14898891" y="3192297"/>
                </a:lnTo>
                <a:lnTo>
                  <a:pt x="14796300" y="3154197"/>
                </a:lnTo>
                <a:lnTo>
                  <a:pt x="14693291" y="3103397"/>
                </a:lnTo>
                <a:lnTo>
                  <a:pt x="14589849" y="3065297"/>
                </a:lnTo>
                <a:lnTo>
                  <a:pt x="14485988" y="3014497"/>
                </a:lnTo>
                <a:lnTo>
                  <a:pt x="14277010" y="2938297"/>
                </a:lnTo>
                <a:lnTo>
                  <a:pt x="14171892" y="2887497"/>
                </a:lnTo>
                <a:lnTo>
                  <a:pt x="13640168" y="2696997"/>
                </a:lnTo>
                <a:lnTo>
                  <a:pt x="13532599" y="2646197"/>
                </a:lnTo>
                <a:lnTo>
                  <a:pt x="12878829" y="2417597"/>
                </a:lnTo>
                <a:lnTo>
                  <a:pt x="12768491" y="2392197"/>
                </a:lnTo>
                <a:lnTo>
                  <a:pt x="12323267" y="2239797"/>
                </a:lnTo>
                <a:lnTo>
                  <a:pt x="12210999" y="2214397"/>
                </a:lnTo>
                <a:lnTo>
                  <a:pt x="11985346" y="2138197"/>
                </a:lnTo>
                <a:lnTo>
                  <a:pt x="11871947" y="2112797"/>
                </a:lnTo>
                <a:lnTo>
                  <a:pt x="11758181" y="2074697"/>
                </a:lnTo>
                <a:lnTo>
                  <a:pt x="11644046" y="2049297"/>
                </a:lnTo>
                <a:lnTo>
                  <a:pt x="11529543" y="2011197"/>
                </a:lnTo>
                <a:lnTo>
                  <a:pt x="11414671" y="1985797"/>
                </a:lnTo>
                <a:lnTo>
                  <a:pt x="11299431" y="1947697"/>
                </a:lnTo>
                <a:lnTo>
                  <a:pt x="11067860" y="1896897"/>
                </a:lnTo>
                <a:lnTo>
                  <a:pt x="10951540" y="1858797"/>
                </a:lnTo>
                <a:lnTo>
                  <a:pt x="10717822" y="1807997"/>
                </a:lnTo>
                <a:lnTo>
                  <a:pt x="10600436" y="1769897"/>
                </a:lnTo>
                <a:lnTo>
                  <a:pt x="9407500" y="1515897"/>
                </a:lnTo>
                <a:lnTo>
                  <a:pt x="9286354" y="1503197"/>
                </a:lnTo>
                <a:lnTo>
                  <a:pt x="8920912" y="1426997"/>
                </a:lnTo>
                <a:lnTo>
                  <a:pt x="8798446" y="1414297"/>
                </a:lnTo>
                <a:lnTo>
                  <a:pt x="8552561" y="1363497"/>
                </a:lnTo>
                <a:lnTo>
                  <a:pt x="8429130" y="1350797"/>
                </a:lnTo>
                <a:lnTo>
                  <a:pt x="8305381" y="1325397"/>
                </a:lnTo>
                <a:lnTo>
                  <a:pt x="8056956" y="1299997"/>
                </a:lnTo>
                <a:lnTo>
                  <a:pt x="7932267" y="1274597"/>
                </a:lnTo>
                <a:lnTo>
                  <a:pt x="7681976" y="1249197"/>
                </a:lnTo>
                <a:lnTo>
                  <a:pt x="7556373" y="1223797"/>
                </a:lnTo>
                <a:lnTo>
                  <a:pt x="7430465" y="1211097"/>
                </a:lnTo>
                <a:lnTo>
                  <a:pt x="6155106" y="1084097"/>
                </a:lnTo>
                <a:lnTo>
                  <a:pt x="6025985" y="1084097"/>
                </a:lnTo>
                <a:lnTo>
                  <a:pt x="5766905" y="1058697"/>
                </a:lnTo>
                <a:lnTo>
                  <a:pt x="5636958" y="1058697"/>
                </a:lnTo>
                <a:lnTo>
                  <a:pt x="5506720" y="1045997"/>
                </a:lnTo>
                <a:lnTo>
                  <a:pt x="5376215" y="1045997"/>
                </a:lnTo>
                <a:lnTo>
                  <a:pt x="5245443" y="1033297"/>
                </a:lnTo>
                <a:lnTo>
                  <a:pt x="5114404" y="1033297"/>
                </a:lnTo>
                <a:lnTo>
                  <a:pt x="4983099" y="1020597"/>
                </a:lnTo>
                <a:lnTo>
                  <a:pt x="4719688" y="1020597"/>
                </a:lnTo>
                <a:lnTo>
                  <a:pt x="4587595" y="1007897"/>
                </a:lnTo>
                <a:lnTo>
                  <a:pt x="3117850" y="1007897"/>
                </a:lnTo>
                <a:lnTo>
                  <a:pt x="2982760" y="1020597"/>
                </a:lnTo>
                <a:lnTo>
                  <a:pt x="2847454" y="1020597"/>
                </a:lnTo>
                <a:lnTo>
                  <a:pt x="2711907" y="1033297"/>
                </a:lnTo>
                <a:lnTo>
                  <a:pt x="2440114" y="1033297"/>
                </a:lnTo>
                <a:lnTo>
                  <a:pt x="2167407" y="1058697"/>
                </a:lnTo>
                <a:lnTo>
                  <a:pt x="2030717" y="1058697"/>
                </a:lnTo>
                <a:lnTo>
                  <a:pt x="1756664" y="1084097"/>
                </a:lnTo>
                <a:lnTo>
                  <a:pt x="1619313" y="1084097"/>
                </a:lnTo>
                <a:lnTo>
                  <a:pt x="512876" y="1185697"/>
                </a:lnTo>
                <a:lnTo>
                  <a:pt x="373646" y="1211097"/>
                </a:lnTo>
                <a:lnTo>
                  <a:pt x="94589" y="1236497"/>
                </a:lnTo>
                <a:lnTo>
                  <a:pt x="0" y="1249197"/>
                </a:lnTo>
                <a:lnTo>
                  <a:pt x="0" y="1325397"/>
                </a:lnTo>
                <a:lnTo>
                  <a:pt x="51727" y="1312697"/>
                </a:lnTo>
                <a:lnTo>
                  <a:pt x="129857" y="1312697"/>
                </a:lnTo>
                <a:lnTo>
                  <a:pt x="207937" y="1299997"/>
                </a:lnTo>
                <a:lnTo>
                  <a:pt x="285940" y="1299997"/>
                </a:lnTo>
                <a:lnTo>
                  <a:pt x="363880" y="1287297"/>
                </a:lnTo>
                <a:lnTo>
                  <a:pt x="519569" y="1287297"/>
                </a:lnTo>
                <a:lnTo>
                  <a:pt x="597319" y="1274597"/>
                </a:lnTo>
                <a:lnTo>
                  <a:pt x="674992" y="1274597"/>
                </a:lnTo>
                <a:lnTo>
                  <a:pt x="752602" y="1261897"/>
                </a:lnTo>
                <a:lnTo>
                  <a:pt x="907618" y="1261897"/>
                </a:lnTo>
                <a:lnTo>
                  <a:pt x="985024" y="1249197"/>
                </a:lnTo>
                <a:lnTo>
                  <a:pt x="1216812" y="1249197"/>
                </a:lnTo>
                <a:lnTo>
                  <a:pt x="1293939" y="1236497"/>
                </a:lnTo>
                <a:lnTo>
                  <a:pt x="1524876" y="1236497"/>
                </a:lnTo>
                <a:lnTo>
                  <a:pt x="1601698" y="1223797"/>
                </a:lnTo>
                <a:lnTo>
                  <a:pt x="2061146" y="1223797"/>
                </a:lnTo>
                <a:lnTo>
                  <a:pt x="2137448" y="1211097"/>
                </a:lnTo>
                <a:lnTo>
                  <a:pt x="2971660" y="1211097"/>
                </a:lnTo>
                <a:lnTo>
                  <a:pt x="3047009" y="1223797"/>
                </a:lnTo>
                <a:lnTo>
                  <a:pt x="3497376" y="1223797"/>
                </a:lnTo>
                <a:lnTo>
                  <a:pt x="3572141" y="1236497"/>
                </a:lnTo>
                <a:lnTo>
                  <a:pt x="3795903" y="1236497"/>
                </a:lnTo>
                <a:lnTo>
                  <a:pt x="3870325" y="1249197"/>
                </a:lnTo>
                <a:lnTo>
                  <a:pt x="4093045" y="1249197"/>
                </a:lnTo>
                <a:lnTo>
                  <a:pt x="4167098" y="1261897"/>
                </a:lnTo>
                <a:lnTo>
                  <a:pt x="4314952" y="1261897"/>
                </a:lnTo>
                <a:lnTo>
                  <a:pt x="4388739" y="1274597"/>
                </a:lnTo>
                <a:lnTo>
                  <a:pt x="4536046" y="1274597"/>
                </a:lnTo>
                <a:lnTo>
                  <a:pt x="4609554" y="1287297"/>
                </a:lnTo>
                <a:lnTo>
                  <a:pt x="4682972" y="1287297"/>
                </a:lnTo>
                <a:lnTo>
                  <a:pt x="4756302" y="1299997"/>
                </a:lnTo>
                <a:lnTo>
                  <a:pt x="4829530" y="1299997"/>
                </a:lnTo>
                <a:lnTo>
                  <a:pt x="4902670" y="1312697"/>
                </a:lnTo>
                <a:lnTo>
                  <a:pt x="4975720" y="1312697"/>
                </a:lnTo>
                <a:lnTo>
                  <a:pt x="5048669" y="1325397"/>
                </a:lnTo>
                <a:lnTo>
                  <a:pt x="5121516" y="1325397"/>
                </a:lnTo>
                <a:lnTo>
                  <a:pt x="5194274" y="1338097"/>
                </a:lnTo>
                <a:lnTo>
                  <a:pt x="5266931" y="1338097"/>
                </a:lnTo>
                <a:lnTo>
                  <a:pt x="5339486" y="1350797"/>
                </a:lnTo>
                <a:lnTo>
                  <a:pt x="5411952" y="1350797"/>
                </a:lnTo>
                <a:lnTo>
                  <a:pt x="5484317" y="1363497"/>
                </a:lnTo>
                <a:lnTo>
                  <a:pt x="5556580" y="1363497"/>
                </a:lnTo>
                <a:lnTo>
                  <a:pt x="5700814" y="1388897"/>
                </a:lnTo>
                <a:lnTo>
                  <a:pt x="5772785" y="1388897"/>
                </a:lnTo>
                <a:lnTo>
                  <a:pt x="5844654" y="1401597"/>
                </a:lnTo>
                <a:lnTo>
                  <a:pt x="5916409" y="1401597"/>
                </a:lnTo>
                <a:lnTo>
                  <a:pt x="6059640" y="1426997"/>
                </a:lnTo>
                <a:lnTo>
                  <a:pt x="6131090" y="1426997"/>
                </a:lnTo>
                <a:lnTo>
                  <a:pt x="6344844" y="1465097"/>
                </a:lnTo>
                <a:lnTo>
                  <a:pt x="6415887" y="1465097"/>
                </a:lnTo>
                <a:lnTo>
                  <a:pt x="6628384" y="1503197"/>
                </a:lnTo>
                <a:lnTo>
                  <a:pt x="6698996" y="1503197"/>
                </a:lnTo>
                <a:lnTo>
                  <a:pt x="7050481" y="1566697"/>
                </a:lnTo>
                <a:lnTo>
                  <a:pt x="7120445" y="1566697"/>
                </a:lnTo>
                <a:lnTo>
                  <a:pt x="8360588" y="1795297"/>
                </a:lnTo>
                <a:lnTo>
                  <a:pt x="8428380" y="1820697"/>
                </a:lnTo>
                <a:lnTo>
                  <a:pt x="8765553" y="1884197"/>
                </a:lnTo>
                <a:lnTo>
                  <a:pt x="8832621" y="1909597"/>
                </a:lnTo>
                <a:lnTo>
                  <a:pt x="9099690" y="1960397"/>
                </a:lnTo>
                <a:lnTo>
                  <a:pt x="9166136" y="1985797"/>
                </a:lnTo>
                <a:lnTo>
                  <a:pt x="9364764" y="2023897"/>
                </a:lnTo>
                <a:lnTo>
                  <a:pt x="9430715" y="2049297"/>
                </a:lnTo>
                <a:lnTo>
                  <a:pt x="9562236" y="2074697"/>
                </a:lnTo>
                <a:lnTo>
                  <a:pt x="9627819" y="2100097"/>
                </a:lnTo>
                <a:lnTo>
                  <a:pt x="9758578" y="2125497"/>
                </a:lnTo>
                <a:lnTo>
                  <a:pt x="9823767" y="2150897"/>
                </a:lnTo>
                <a:lnTo>
                  <a:pt x="9888817" y="2163597"/>
                </a:lnTo>
                <a:lnTo>
                  <a:pt x="9953752" y="2188997"/>
                </a:lnTo>
                <a:lnTo>
                  <a:pt x="10083216" y="2214397"/>
                </a:lnTo>
                <a:lnTo>
                  <a:pt x="10147744" y="2239797"/>
                </a:lnTo>
                <a:lnTo>
                  <a:pt x="10212146" y="2252497"/>
                </a:lnTo>
                <a:lnTo>
                  <a:pt x="10276421" y="2277897"/>
                </a:lnTo>
                <a:lnTo>
                  <a:pt x="10340556" y="2290597"/>
                </a:lnTo>
                <a:lnTo>
                  <a:pt x="10404564" y="2315997"/>
                </a:lnTo>
                <a:lnTo>
                  <a:pt x="10468432" y="2328697"/>
                </a:lnTo>
                <a:lnTo>
                  <a:pt x="10532174" y="2354097"/>
                </a:lnTo>
                <a:lnTo>
                  <a:pt x="10595762" y="2366797"/>
                </a:lnTo>
                <a:lnTo>
                  <a:pt x="10659237" y="2392197"/>
                </a:lnTo>
                <a:lnTo>
                  <a:pt x="10722559" y="2404897"/>
                </a:lnTo>
                <a:lnTo>
                  <a:pt x="10785754" y="2430297"/>
                </a:lnTo>
                <a:lnTo>
                  <a:pt x="10848810" y="2442997"/>
                </a:lnTo>
                <a:lnTo>
                  <a:pt x="10911738" y="2468397"/>
                </a:lnTo>
                <a:lnTo>
                  <a:pt x="10974515" y="2481097"/>
                </a:lnTo>
                <a:lnTo>
                  <a:pt x="11099660" y="2531897"/>
                </a:lnTo>
                <a:lnTo>
                  <a:pt x="11162030" y="2544597"/>
                </a:lnTo>
                <a:lnTo>
                  <a:pt x="11224247" y="2569997"/>
                </a:lnTo>
                <a:lnTo>
                  <a:pt x="11286338" y="2582697"/>
                </a:lnTo>
                <a:lnTo>
                  <a:pt x="11410086" y="2633497"/>
                </a:lnTo>
                <a:lnTo>
                  <a:pt x="11471745" y="2646197"/>
                </a:lnTo>
                <a:lnTo>
                  <a:pt x="11594643" y="2696997"/>
                </a:lnTo>
                <a:lnTo>
                  <a:pt x="11655882" y="2709697"/>
                </a:lnTo>
                <a:lnTo>
                  <a:pt x="11838711" y="2785897"/>
                </a:lnTo>
                <a:lnTo>
                  <a:pt x="11899367" y="2798597"/>
                </a:lnTo>
                <a:lnTo>
                  <a:pt x="12080469" y="2874797"/>
                </a:lnTo>
                <a:lnTo>
                  <a:pt x="12140540" y="2887497"/>
                </a:lnTo>
                <a:lnTo>
                  <a:pt x="12438672" y="3014497"/>
                </a:lnTo>
                <a:lnTo>
                  <a:pt x="12497841" y="3027197"/>
                </a:lnTo>
                <a:lnTo>
                  <a:pt x="12907861" y="3204997"/>
                </a:lnTo>
                <a:lnTo>
                  <a:pt x="12965824" y="3217697"/>
                </a:lnTo>
                <a:lnTo>
                  <a:pt x="13253301" y="3344697"/>
                </a:lnTo>
                <a:lnTo>
                  <a:pt x="13923937" y="3649497"/>
                </a:lnTo>
                <a:lnTo>
                  <a:pt x="13978535" y="3687597"/>
                </a:lnTo>
                <a:lnTo>
                  <a:pt x="14462900" y="3916197"/>
                </a:lnTo>
                <a:lnTo>
                  <a:pt x="14515935" y="3954297"/>
                </a:lnTo>
                <a:lnTo>
                  <a:pt x="14778787" y="4081297"/>
                </a:lnTo>
                <a:lnTo>
                  <a:pt x="14830882" y="4119397"/>
                </a:lnTo>
                <a:lnTo>
                  <a:pt x="14986242" y="4195597"/>
                </a:lnTo>
                <a:lnTo>
                  <a:pt x="15037715" y="4233697"/>
                </a:lnTo>
                <a:lnTo>
                  <a:pt x="15089023" y="4259084"/>
                </a:lnTo>
                <a:lnTo>
                  <a:pt x="17044429" y="4259084"/>
                </a:lnTo>
                <a:close/>
              </a:path>
              <a:path w="20104100" h="4259580">
                <a:moveTo>
                  <a:pt x="20104088" y="4246384"/>
                </a:moveTo>
                <a:lnTo>
                  <a:pt x="20076618" y="4233684"/>
                </a:lnTo>
                <a:lnTo>
                  <a:pt x="20007250" y="4182884"/>
                </a:lnTo>
                <a:lnTo>
                  <a:pt x="19727126" y="4030484"/>
                </a:lnTo>
                <a:lnTo>
                  <a:pt x="19656438" y="3979684"/>
                </a:lnTo>
                <a:lnTo>
                  <a:pt x="19081598" y="3674884"/>
                </a:lnTo>
                <a:lnTo>
                  <a:pt x="19008586" y="3624084"/>
                </a:lnTo>
                <a:lnTo>
                  <a:pt x="18714009" y="3471684"/>
                </a:lnTo>
                <a:lnTo>
                  <a:pt x="18639740" y="3446284"/>
                </a:lnTo>
                <a:lnTo>
                  <a:pt x="18036693" y="3141484"/>
                </a:lnTo>
                <a:lnTo>
                  <a:pt x="17960213" y="3116084"/>
                </a:lnTo>
                <a:lnTo>
                  <a:pt x="17651883" y="2963684"/>
                </a:lnTo>
                <a:lnTo>
                  <a:pt x="17574210" y="2938284"/>
                </a:lnTo>
                <a:lnTo>
                  <a:pt x="17418152" y="2862084"/>
                </a:lnTo>
                <a:lnTo>
                  <a:pt x="17339768" y="2836684"/>
                </a:lnTo>
                <a:lnTo>
                  <a:pt x="17182288" y="2760484"/>
                </a:lnTo>
                <a:lnTo>
                  <a:pt x="17103205" y="2735084"/>
                </a:lnTo>
                <a:lnTo>
                  <a:pt x="16944340" y="2658884"/>
                </a:lnTo>
                <a:lnTo>
                  <a:pt x="16864572" y="2633484"/>
                </a:lnTo>
                <a:lnTo>
                  <a:pt x="16784562" y="2595384"/>
                </a:lnTo>
                <a:lnTo>
                  <a:pt x="16704336" y="2569984"/>
                </a:lnTo>
                <a:lnTo>
                  <a:pt x="16623868" y="2531884"/>
                </a:lnTo>
                <a:lnTo>
                  <a:pt x="16543185" y="2506484"/>
                </a:lnTo>
                <a:lnTo>
                  <a:pt x="16462274" y="2468384"/>
                </a:lnTo>
                <a:lnTo>
                  <a:pt x="16381146" y="2442984"/>
                </a:lnTo>
                <a:lnTo>
                  <a:pt x="16299777" y="2404884"/>
                </a:lnTo>
                <a:lnTo>
                  <a:pt x="16218205" y="2379484"/>
                </a:lnTo>
                <a:lnTo>
                  <a:pt x="16136404" y="2341384"/>
                </a:lnTo>
                <a:lnTo>
                  <a:pt x="15972130" y="2290584"/>
                </a:lnTo>
                <a:lnTo>
                  <a:pt x="15889669" y="2252484"/>
                </a:lnTo>
                <a:lnTo>
                  <a:pt x="15724086" y="2201684"/>
                </a:lnTo>
                <a:lnTo>
                  <a:pt x="15640977" y="2163584"/>
                </a:lnTo>
                <a:lnTo>
                  <a:pt x="15474099" y="2112784"/>
                </a:lnTo>
                <a:lnTo>
                  <a:pt x="15390343" y="2074684"/>
                </a:lnTo>
                <a:lnTo>
                  <a:pt x="15137803" y="1998484"/>
                </a:lnTo>
                <a:lnTo>
                  <a:pt x="15053196" y="1960384"/>
                </a:lnTo>
                <a:lnTo>
                  <a:pt x="13495427" y="1503184"/>
                </a:lnTo>
                <a:lnTo>
                  <a:pt x="13407009" y="1490484"/>
                </a:lnTo>
                <a:lnTo>
                  <a:pt x="13051384" y="1388884"/>
                </a:lnTo>
                <a:lnTo>
                  <a:pt x="12962014" y="1376184"/>
                </a:lnTo>
                <a:lnTo>
                  <a:pt x="12782690" y="1325384"/>
                </a:lnTo>
                <a:lnTo>
                  <a:pt x="12692748" y="1312684"/>
                </a:lnTo>
                <a:lnTo>
                  <a:pt x="12512319" y="1261884"/>
                </a:lnTo>
                <a:lnTo>
                  <a:pt x="12421819" y="1249184"/>
                </a:lnTo>
                <a:lnTo>
                  <a:pt x="12331154" y="1223784"/>
                </a:lnTo>
                <a:lnTo>
                  <a:pt x="12240285" y="1211084"/>
                </a:lnTo>
                <a:lnTo>
                  <a:pt x="12149252" y="1185684"/>
                </a:lnTo>
                <a:lnTo>
                  <a:pt x="12058040" y="1172984"/>
                </a:lnTo>
                <a:lnTo>
                  <a:pt x="11966639" y="1147584"/>
                </a:lnTo>
                <a:lnTo>
                  <a:pt x="11875059" y="1134884"/>
                </a:lnTo>
                <a:lnTo>
                  <a:pt x="11783314" y="1109484"/>
                </a:lnTo>
                <a:lnTo>
                  <a:pt x="11691379" y="1096784"/>
                </a:lnTo>
                <a:lnTo>
                  <a:pt x="11599278" y="1071384"/>
                </a:lnTo>
                <a:lnTo>
                  <a:pt x="11414557" y="1045984"/>
                </a:lnTo>
                <a:lnTo>
                  <a:pt x="11321923" y="1020584"/>
                </a:lnTo>
                <a:lnTo>
                  <a:pt x="11136160" y="995184"/>
                </a:lnTo>
                <a:lnTo>
                  <a:pt x="11043031" y="969784"/>
                </a:lnTo>
                <a:lnTo>
                  <a:pt x="10668787" y="918984"/>
                </a:lnTo>
                <a:lnTo>
                  <a:pt x="10574820" y="893584"/>
                </a:lnTo>
                <a:lnTo>
                  <a:pt x="9242273" y="715784"/>
                </a:lnTo>
                <a:lnTo>
                  <a:pt x="9145918" y="715784"/>
                </a:lnTo>
                <a:lnTo>
                  <a:pt x="8855951" y="677684"/>
                </a:lnTo>
                <a:lnTo>
                  <a:pt x="8758999" y="677684"/>
                </a:lnTo>
                <a:lnTo>
                  <a:pt x="8564639" y="652284"/>
                </a:lnTo>
                <a:lnTo>
                  <a:pt x="8467242" y="652284"/>
                </a:lnTo>
                <a:lnTo>
                  <a:pt x="8272018" y="626884"/>
                </a:lnTo>
                <a:lnTo>
                  <a:pt x="8174190" y="626884"/>
                </a:lnTo>
                <a:lnTo>
                  <a:pt x="8076222" y="614184"/>
                </a:lnTo>
                <a:lnTo>
                  <a:pt x="7978114" y="614184"/>
                </a:lnTo>
                <a:lnTo>
                  <a:pt x="7879855" y="601484"/>
                </a:lnTo>
                <a:lnTo>
                  <a:pt x="7781468" y="601484"/>
                </a:lnTo>
                <a:lnTo>
                  <a:pt x="7682928" y="588784"/>
                </a:lnTo>
                <a:lnTo>
                  <a:pt x="7584262" y="588784"/>
                </a:lnTo>
                <a:lnTo>
                  <a:pt x="7485456" y="576084"/>
                </a:lnTo>
                <a:lnTo>
                  <a:pt x="7287438" y="576084"/>
                </a:lnTo>
                <a:lnTo>
                  <a:pt x="7188213" y="563384"/>
                </a:lnTo>
                <a:lnTo>
                  <a:pt x="6989394" y="563384"/>
                </a:lnTo>
                <a:lnTo>
                  <a:pt x="6889775" y="550684"/>
                </a:lnTo>
                <a:lnTo>
                  <a:pt x="6590157" y="550684"/>
                </a:lnTo>
                <a:lnTo>
                  <a:pt x="6490030" y="537984"/>
                </a:lnTo>
                <a:lnTo>
                  <a:pt x="5380367" y="537984"/>
                </a:lnTo>
                <a:lnTo>
                  <a:pt x="5278767" y="550684"/>
                </a:lnTo>
                <a:lnTo>
                  <a:pt x="4871186" y="550684"/>
                </a:lnTo>
                <a:lnTo>
                  <a:pt x="4769015" y="563384"/>
                </a:lnTo>
                <a:lnTo>
                  <a:pt x="4564329" y="563384"/>
                </a:lnTo>
                <a:lnTo>
                  <a:pt x="4461815" y="576084"/>
                </a:lnTo>
                <a:lnTo>
                  <a:pt x="4256456" y="576084"/>
                </a:lnTo>
                <a:lnTo>
                  <a:pt x="4153624" y="588784"/>
                </a:lnTo>
                <a:lnTo>
                  <a:pt x="4050677" y="588784"/>
                </a:lnTo>
                <a:lnTo>
                  <a:pt x="3999484" y="601484"/>
                </a:lnTo>
                <a:lnTo>
                  <a:pt x="3846944" y="601484"/>
                </a:lnTo>
                <a:lnTo>
                  <a:pt x="3796411" y="614184"/>
                </a:lnTo>
                <a:lnTo>
                  <a:pt x="3645712" y="614184"/>
                </a:lnTo>
                <a:lnTo>
                  <a:pt x="3595763" y="626884"/>
                </a:lnTo>
                <a:lnTo>
                  <a:pt x="3446627" y="626884"/>
                </a:lnTo>
                <a:lnTo>
                  <a:pt x="3397148" y="639584"/>
                </a:lnTo>
                <a:lnTo>
                  <a:pt x="3298494" y="639584"/>
                </a:lnTo>
                <a:lnTo>
                  <a:pt x="3249307" y="652284"/>
                </a:lnTo>
                <a:lnTo>
                  <a:pt x="3151200" y="652284"/>
                </a:lnTo>
                <a:lnTo>
                  <a:pt x="3102267" y="664984"/>
                </a:lnTo>
                <a:lnTo>
                  <a:pt x="3004604" y="664984"/>
                </a:lnTo>
                <a:lnTo>
                  <a:pt x="2955861" y="677684"/>
                </a:lnTo>
                <a:lnTo>
                  <a:pt x="2858528" y="677684"/>
                </a:lnTo>
                <a:lnTo>
                  <a:pt x="2809925" y="690384"/>
                </a:lnTo>
                <a:lnTo>
                  <a:pt x="2712834" y="690384"/>
                </a:lnTo>
                <a:lnTo>
                  <a:pt x="2664320" y="703084"/>
                </a:lnTo>
                <a:lnTo>
                  <a:pt x="2615831" y="703084"/>
                </a:lnTo>
                <a:lnTo>
                  <a:pt x="2567355" y="715784"/>
                </a:lnTo>
                <a:lnTo>
                  <a:pt x="2470416" y="715784"/>
                </a:lnTo>
                <a:lnTo>
                  <a:pt x="2421940" y="728484"/>
                </a:lnTo>
                <a:lnTo>
                  <a:pt x="2373465" y="728484"/>
                </a:lnTo>
                <a:lnTo>
                  <a:pt x="2324963" y="741184"/>
                </a:lnTo>
                <a:lnTo>
                  <a:pt x="2276449" y="741184"/>
                </a:lnTo>
                <a:lnTo>
                  <a:pt x="2227897" y="753884"/>
                </a:lnTo>
                <a:lnTo>
                  <a:pt x="2179320" y="753884"/>
                </a:lnTo>
                <a:lnTo>
                  <a:pt x="2130704" y="766584"/>
                </a:lnTo>
                <a:lnTo>
                  <a:pt x="2082050" y="766584"/>
                </a:lnTo>
                <a:lnTo>
                  <a:pt x="2033333" y="779284"/>
                </a:lnTo>
                <a:lnTo>
                  <a:pt x="1984565" y="779284"/>
                </a:lnTo>
                <a:lnTo>
                  <a:pt x="1935734" y="791984"/>
                </a:lnTo>
                <a:lnTo>
                  <a:pt x="1886839" y="791984"/>
                </a:lnTo>
                <a:lnTo>
                  <a:pt x="1837867" y="804684"/>
                </a:lnTo>
                <a:lnTo>
                  <a:pt x="1788820" y="804684"/>
                </a:lnTo>
                <a:lnTo>
                  <a:pt x="1739696" y="817384"/>
                </a:lnTo>
                <a:lnTo>
                  <a:pt x="1690471" y="817384"/>
                </a:lnTo>
                <a:lnTo>
                  <a:pt x="1641157" y="830084"/>
                </a:lnTo>
                <a:lnTo>
                  <a:pt x="1591729" y="830084"/>
                </a:lnTo>
                <a:lnTo>
                  <a:pt x="1542199" y="842784"/>
                </a:lnTo>
                <a:lnTo>
                  <a:pt x="1492567" y="842784"/>
                </a:lnTo>
                <a:lnTo>
                  <a:pt x="1392923" y="868184"/>
                </a:lnTo>
                <a:lnTo>
                  <a:pt x="1342910" y="868184"/>
                </a:lnTo>
                <a:lnTo>
                  <a:pt x="1292758" y="880884"/>
                </a:lnTo>
                <a:lnTo>
                  <a:pt x="1242466" y="880884"/>
                </a:lnTo>
                <a:lnTo>
                  <a:pt x="1141425" y="906284"/>
                </a:lnTo>
                <a:lnTo>
                  <a:pt x="1090676" y="906284"/>
                </a:lnTo>
                <a:lnTo>
                  <a:pt x="1039749" y="918984"/>
                </a:lnTo>
                <a:lnTo>
                  <a:pt x="988669" y="918984"/>
                </a:lnTo>
                <a:lnTo>
                  <a:pt x="885952" y="944384"/>
                </a:lnTo>
                <a:lnTo>
                  <a:pt x="834313" y="944384"/>
                </a:lnTo>
                <a:lnTo>
                  <a:pt x="678230" y="982484"/>
                </a:lnTo>
                <a:lnTo>
                  <a:pt x="625779" y="982484"/>
                </a:lnTo>
                <a:lnTo>
                  <a:pt x="520242" y="1007884"/>
                </a:lnTo>
                <a:lnTo>
                  <a:pt x="467131" y="1007884"/>
                </a:lnTo>
                <a:lnTo>
                  <a:pt x="252298" y="1058684"/>
                </a:lnTo>
                <a:lnTo>
                  <a:pt x="197954" y="1058684"/>
                </a:lnTo>
                <a:lnTo>
                  <a:pt x="33350" y="1096784"/>
                </a:lnTo>
                <a:lnTo>
                  <a:pt x="0" y="1096784"/>
                </a:lnTo>
                <a:lnTo>
                  <a:pt x="0" y="1160284"/>
                </a:lnTo>
                <a:lnTo>
                  <a:pt x="61493" y="1160284"/>
                </a:lnTo>
                <a:lnTo>
                  <a:pt x="161582" y="1134884"/>
                </a:lnTo>
                <a:lnTo>
                  <a:pt x="211683" y="1134884"/>
                </a:lnTo>
                <a:lnTo>
                  <a:pt x="261810" y="1122184"/>
                </a:lnTo>
                <a:lnTo>
                  <a:pt x="311975" y="1122184"/>
                </a:lnTo>
                <a:lnTo>
                  <a:pt x="362178" y="1109484"/>
                </a:lnTo>
                <a:lnTo>
                  <a:pt x="412419" y="1109484"/>
                </a:lnTo>
                <a:lnTo>
                  <a:pt x="512978" y="1084084"/>
                </a:lnTo>
                <a:lnTo>
                  <a:pt x="563295" y="1084084"/>
                </a:lnTo>
                <a:lnTo>
                  <a:pt x="613651" y="1071384"/>
                </a:lnTo>
                <a:lnTo>
                  <a:pt x="664019" y="1071384"/>
                </a:lnTo>
                <a:lnTo>
                  <a:pt x="714425" y="1058684"/>
                </a:lnTo>
                <a:lnTo>
                  <a:pt x="764844" y="1058684"/>
                </a:lnTo>
                <a:lnTo>
                  <a:pt x="865746" y="1033284"/>
                </a:lnTo>
                <a:lnTo>
                  <a:pt x="916228" y="1033284"/>
                </a:lnTo>
                <a:lnTo>
                  <a:pt x="966724" y="1020584"/>
                </a:lnTo>
                <a:lnTo>
                  <a:pt x="1017244" y="1020584"/>
                </a:lnTo>
                <a:lnTo>
                  <a:pt x="1067765" y="1007884"/>
                </a:lnTo>
                <a:lnTo>
                  <a:pt x="1118311" y="1007884"/>
                </a:lnTo>
                <a:lnTo>
                  <a:pt x="1168869" y="995184"/>
                </a:lnTo>
                <a:lnTo>
                  <a:pt x="1219428" y="995184"/>
                </a:lnTo>
                <a:lnTo>
                  <a:pt x="1270012" y="982484"/>
                </a:lnTo>
                <a:lnTo>
                  <a:pt x="1320596" y="982484"/>
                </a:lnTo>
                <a:lnTo>
                  <a:pt x="1371180" y="969784"/>
                </a:lnTo>
                <a:lnTo>
                  <a:pt x="1421777" y="969784"/>
                </a:lnTo>
                <a:lnTo>
                  <a:pt x="1472387" y="957084"/>
                </a:lnTo>
                <a:lnTo>
                  <a:pt x="1573593" y="957084"/>
                </a:lnTo>
                <a:lnTo>
                  <a:pt x="1624203" y="944384"/>
                </a:lnTo>
                <a:lnTo>
                  <a:pt x="1674812" y="944384"/>
                </a:lnTo>
                <a:lnTo>
                  <a:pt x="1725409" y="931684"/>
                </a:lnTo>
                <a:lnTo>
                  <a:pt x="1776006" y="931684"/>
                </a:lnTo>
                <a:lnTo>
                  <a:pt x="2262238" y="880884"/>
                </a:lnTo>
                <a:lnTo>
                  <a:pt x="2383409" y="880884"/>
                </a:lnTo>
                <a:lnTo>
                  <a:pt x="2746006" y="842784"/>
                </a:lnTo>
                <a:lnTo>
                  <a:pt x="2866542" y="842784"/>
                </a:lnTo>
                <a:lnTo>
                  <a:pt x="2986938" y="830084"/>
                </a:lnTo>
                <a:lnTo>
                  <a:pt x="3107156" y="830084"/>
                </a:lnTo>
                <a:lnTo>
                  <a:pt x="3227222" y="817384"/>
                </a:lnTo>
                <a:lnTo>
                  <a:pt x="3347110" y="817384"/>
                </a:lnTo>
                <a:lnTo>
                  <a:pt x="3466846" y="804684"/>
                </a:lnTo>
                <a:lnTo>
                  <a:pt x="3705796" y="804684"/>
                </a:lnTo>
                <a:lnTo>
                  <a:pt x="3825024" y="791984"/>
                </a:lnTo>
                <a:lnTo>
                  <a:pt x="4181665" y="791984"/>
                </a:lnTo>
                <a:lnTo>
                  <a:pt x="4300207" y="779284"/>
                </a:lnTo>
                <a:lnTo>
                  <a:pt x="5241988" y="779284"/>
                </a:lnTo>
                <a:lnTo>
                  <a:pt x="5358879" y="791984"/>
                </a:lnTo>
                <a:lnTo>
                  <a:pt x="5708434" y="791984"/>
                </a:lnTo>
                <a:lnTo>
                  <a:pt x="5824563" y="804684"/>
                </a:lnTo>
                <a:lnTo>
                  <a:pt x="6056236" y="804684"/>
                </a:lnTo>
                <a:lnTo>
                  <a:pt x="6171781" y="817384"/>
                </a:lnTo>
                <a:lnTo>
                  <a:pt x="6287135" y="817384"/>
                </a:lnTo>
                <a:lnTo>
                  <a:pt x="6402286" y="830084"/>
                </a:lnTo>
                <a:lnTo>
                  <a:pt x="6517233" y="830084"/>
                </a:lnTo>
                <a:lnTo>
                  <a:pt x="6746519" y="855484"/>
                </a:lnTo>
                <a:lnTo>
                  <a:pt x="6860857" y="855484"/>
                </a:lnTo>
                <a:lnTo>
                  <a:pt x="7088911" y="880884"/>
                </a:lnTo>
                <a:lnTo>
                  <a:pt x="7202627" y="880884"/>
                </a:lnTo>
                <a:lnTo>
                  <a:pt x="8771992" y="1058684"/>
                </a:lnTo>
                <a:lnTo>
                  <a:pt x="8882418" y="1084084"/>
                </a:lnTo>
                <a:lnTo>
                  <a:pt x="9102573" y="1109484"/>
                </a:lnTo>
                <a:lnTo>
                  <a:pt x="9212301" y="1134884"/>
                </a:lnTo>
                <a:lnTo>
                  <a:pt x="9431058" y="1160284"/>
                </a:lnTo>
                <a:lnTo>
                  <a:pt x="9540088" y="1185684"/>
                </a:lnTo>
                <a:lnTo>
                  <a:pt x="9648876" y="1198384"/>
                </a:lnTo>
                <a:lnTo>
                  <a:pt x="9757423" y="1223784"/>
                </a:lnTo>
                <a:lnTo>
                  <a:pt x="9865728" y="1236484"/>
                </a:lnTo>
                <a:lnTo>
                  <a:pt x="10081603" y="1287284"/>
                </a:lnTo>
                <a:lnTo>
                  <a:pt x="10189185" y="1299984"/>
                </a:lnTo>
                <a:lnTo>
                  <a:pt x="10403599" y="1350784"/>
                </a:lnTo>
                <a:lnTo>
                  <a:pt x="10510431" y="1363484"/>
                </a:lnTo>
                <a:lnTo>
                  <a:pt x="10935246" y="1465084"/>
                </a:lnTo>
                <a:lnTo>
                  <a:pt x="11040809" y="1477784"/>
                </a:lnTo>
                <a:lnTo>
                  <a:pt x="11772519" y="1655584"/>
                </a:lnTo>
                <a:lnTo>
                  <a:pt x="11875999" y="1693684"/>
                </a:lnTo>
                <a:lnTo>
                  <a:pt x="12389333" y="1820684"/>
                </a:lnTo>
                <a:lnTo>
                  <a:pt x="12491187" y="1858784"/>
                </a:lnTo>
                <a:lnTo>
                  <a:pt x="12694057" y="1909584"/>
                </a:lnTo>
                <a:lnTo>
                  <a:pt x="12795072" y="1947684"/>
                </a:lnTo>
                <a:lnTo>
                  <a:pt x="12895809" y="1973084"/>
                </a:lnTo>
                <a:lnTo>
                  <a:pt x="12996278" y="2011184"/>
                </a:lnTo>
                <a:lnTo>
                  <a:pt x="13196342" y="2061984"/>
                </a:lnTo>
                <a:lnTo>
                  <a:pt x="13295948" y="2100084"/>
                </a:lnTo>
                <a:lnTo>
                  <a:pt x="13395274" y="2125484"/>
                </a:lnTo>
                <a:lnTo>
                  <a:pt x="13593051" y="2201684"/>
                </a:lnTo>
                <a:lnTo>
                  <a:pt x="13691502" y="2227084"/>
                </a:lnTo>
                <a:lnTo>
                  <a:pt x="13789660" y="2265184"/>
                </a:lnTo>
                <a:lnTo>
                  <a:pt x="13887539" y="2290584"/>
                </a:lnTo>
                <a:lnTo>
                  <a:pt x="14179372" y="2404884"/>
                </a:lnTo>
                <a:lnTo>
                  <a:pt x="14276057" y="2430284"/>
                </a:lnTo>
                <a:lnTo>
                  <a:pt x="14659788" y="2582684"/>
                </a:lnTo>
                <a:lnTo>
                  <a:pt x="14754962" y="2608084"/>
                </a:lnTo>
                <a:lnTo>
                  <a:pt x="15597556" y="2950984"/>
                </a:lnTo>
                <a:lnTo>
                  <a:pt x="15689606" y="3001784"/>
                </a:lnTo>
                <a:lnTo>
                  <a:pt x="16145028" y="3192284"/>
                </a:lnTo>
                <a:lnTo>
                  <a:pt x="16235134" y="3243084"/>
                </a:lnTo>
                <a:lnTo>
                  <a:pt x="16414369" y="3319284"/>
                </a:lnTo>
                <a:lnTo>
                  <a:pt x="16503485" y="3370084"/>
                </a:lnTo>
                <a:lnTo>
                  <a:pt x="16680739" y="3446284"/>
                </a:lnTo>
                <a:lnTo>
                  <a:pt x="16768852" y="3497084"/>
                </a:lnTo>
                <a:lnTo>
                  <a:pt x="16944099" y="3573284"/>
                </a:lnTo>
                <a:lnTo>
                  <a:pt x="17031208" y="3624084"/>
                </a:lnTo>
                <a:lnTo>
                  <a:pt x="17117975" y="3662184"/>
                </a:lnTo>
                <a:lnTo>
                  <a:pt x="17204411" y="3712984"/>
                </a:lnTo>
                <a:lnTo>
                  <a:pt x="17290492" y="3751084"/>
                </a:lnTo>
                <a:lnTo>
                  <a:pt x="17376229" y="3801884"/>
                </a:lnTo>
                <a:lnTo>
                  <a:pt x="17461637" y="3839984"/>
                </a:lnTo>
                <a:lnTo>
                  <a:pt x="17631385" y="3941584"/>
                </a:lnTo>
                <a:lnTo>
                  <a:pt x="17715738" y="3979684"/>
                </a:lnTo>
                <a:lnTo>
                  <a:pt x="17799749" y="4030484"/>
                </a:lnTo>
                <a:lnTo>
                  <a:pt x="17883404" y="4068584"/>
                </a:lnTo>
                <a:lnTo>
                  <a:pt x="18049647" y="4170184"/>
                </a:lnTo>
                <a:lnTo>
                  <a:pt x="18132235" y="4208284"/>
                </a:lnTo>
                <a:lnTo>
                  <a:pt x="18214455" y="4259084"/>
                </a:lnTo>
                <a:lnTo>
                  <a:pt x="20104088" y="4259084"/>
                </a:lnTo>
                <a:lnTo>
                  <a:pt x="20104088" y="4246384"/>
                </a:lnTo>
                <a:close/>
              </a:path>
              <a:path w="20104100" h="4259580">
                <a:moveTo>
                  <a:pt x="20104088" y="2679700"/>
                </a:moveTo>
                <a:lnTo>
                  <a:pt x="20051332" y="2654300"/>
                </a:lnTo>
                <a:lnTo>
                  <a:pt x="19976923" y="2616200"/>
                </a:lnTo>
                <a:lnTo>
                  <a:pt x="19902272" y="2590800"/>
                </a:lnTo>
                <a:lnTo>
                  <a:pt x="19752310" y="2514600"/>
                </a:lnTo>
                <a:lnTo>
                  <a:pt x="19676987" y="2489200"/>
                </a:lnTo>
                <a:lnTo>
                  <a:pt x="19525666" y="2413000"/>
                </a:lnTo>
                <a:lnTo>
                  <a:pt x="19449682" y="2387600"/>
                </a:lnTo>
                <a:lnTo>
                  <a:pt x="19373469" y="2349500"/>
                </a:lnTo>
                <a:lnTo>
                  <a:pt x="19297028" y="2324100"/>
                </a:lnTo>
                <a:lnTo>
                  <a:pt x="19220384" y="2286000"/>
                </a:lnTo>
                <a:lnTo>
                  <a:pt x="19143511" y="2260600"/>
                </a:lnTo>
                <a:lnTo>
                  <a:pt x="19066422" y="2222500"/>
                </a:lnTo>
                <a:lnTo>
                  <a:pt x="18989129" y="2197100"/>
                </a:lnTo>
                <a:lnTo>
                  <a:pt x="18911608" y="2159000"/>
                </a:lnTo>
                <a:lnTo>
                  <a:pt x="18833872" y="2133600"/>
                </a:lnTo>
                <a:lnTo>
                  <a:pt x="18755932" y="2095500"/>
                </a:lnTo>
                <a:lnTo>
                  <a:pt x="18677776" y="2070100"/>
                </a:lnTo>
                <a:lnTo>
                  <a:pt x="18599404" y="2032000"/>
                </a:lnTo>
                <a:lnTo>
                  <a:pt x="18442051" y="1981200"/>
                </a:lnTo>
                <a:lnTo>
                  <a:pt x="18363057" y="1943100"/>
                </a:lnTo>
                <a:lnTo>
                  <a:pt x="18283847" y="1917700"/>
                </a:lnTo>
                <a:lnTo>
                  <a:pt x="18204447" y="1879600"/>
                </a:lnTo>
                <a:lnTo>
                  <a:pt x="18045024" y="1828800"/>
                </a:lnTo>
                <a:lnTo>
                  <a:pt x="17965001" y="1790700"/>
                </a:lnTo>
                <a:lnTo>
                  <a:pt x="17723752" y="1714500"/>
                </a:lnTo>
                <a:lnTo>
                  <a:pt x="17642929" y="1676400"/>
                </a:lnTo>
                <a:lnTo>
                  <a:pt x="17317695" y="1574800"/>
                </a:lnTo>
                <a:lnTo>
                  <a:pt x="17235894" y="1536700"/>
                </a:lnTo>
                <a:lnTo>
                  <a:pt x="15731655" y="1079500"/>
                </a:lnTo>
                <a:lnTo>
                  <a:pt x="15646375" y="1066800"/>
                </a:lnTo>
                <a:lnTo>
                  <a:pt x="15303538" y="965200"/>
                </a:lnTo>
                <a:lnTo>
                  <a:pt x="15217394" y="952500"/>
                </a:lnTo>
                <a:lnTo>
                  <a:pt x="15044623" y="901700"/>
                </a:lnTo>
                <a:lnTo>
                  <a:pt x="14957984" y="889000"/>
                </a:lnTo>
                <a:lnTo>
                  <a:pt x="14784223" y="838200"/>
                </a:lnTo>
                <a:lnTo>
                  <a:pt x="14697101" y="825500"/>
                </a:lnTo>
                <a:lnTo>
                  <a:pt x="14522349" y="774700"/>
                </a:lnTo>
                <a:lnTo>
                  <a:pt x="14434744" y="762000"/>
                </a:lnTo>
                <a:lnTo>
                  <a:pt x="14346974" y="736600"/>
                </a:lnTo>
                <a:lnTo>
                  <a:pt x="14259039" y="723900"/>
                </a:lnTo>
                <a:lnTo>
                  <a:pt x="14170965" y="698500"/>
                </a:lnTo>
                <a:lnTo>
                  <a:pt x="14082725" y="685800"/>
                </a:lnTo>
                <a:lnTo>
                  <a:pt x="13994321" y="660400"/>
                </a:lnTo>
                <a:lnTo>
                  <a:pt x="13905776" y="647700"/>
                </a:lnTo>
                <a:lnTo>
                  <a:pt x="13817067" y="622300"/>
                </a:lnTo>
                <a:lnTo>
                  <a:pt x="13728218" y="609600"/>
                </a:lnTo>
                <a:lnTo>
                  <a:pt x="13639216" y="584200"/>
                </a:lnTo>
                <a:lnTo>
                  <a:pt x="13460756" y="558800"/>
                </a:lnTo>
                <a:lnTo>
                  <a:pt x="13371309" y="533400"/>
                </a:lnTo>
                <a:lnTo>
                  <a:pt x="13191960" y="508000"/>
                </a:lnTo>
                <a:lnTo>
                  <a:pt x="13102082" y="482600"/>
                </a:lnTo>
                <a:lnTo>
                  <a:pt x="12831559" y="444500"/>
                </a:lnTo>
                <a:lnTo>
                  <a:pt x="12741097" y="419100"/>
                </a:lnTo>
                <a:lnTo>
                  <a:pt x="12195467" y="342900"/>
                </a:lnTo>
                <a:lnTo>
                  <a:pt x="12104053" y="317500"/>
                </a:lnTo>
                <a:lnTo>
                  <a:pt x="11828958" y="279400"/>
                </a:lnTo>
                <a:lnTo>
                  <a:pt x="11552834" y="241300"/>
                </a:lnTo>
                <a:lnTo>
                  <a:pt x="11460518" y="241300"/>
                </a:lnTo>
                <a:lnTo>
                  <a:pt x="10904017" y="165100"/>
                </a:lnTo>
                <a:lnTo>
                  <a:pt x="10810837" y="165100"/>
                </a:lnTo>
                <a:lnTo>
                  <a:pt x="10624134" y="139700"/>
                </a:lnTo>
                <a:lnTo>
                  <a:pt x="10530611" y="139700"/>
                </a:lnTo>
                <a:lnTo>
                  <a:pt x="10343223" y="114300"/>
                </a:lnTo>
                <a:lnTo>
                  <a:pt x="10249344" y="114300"/>
                </a:lnTo>
                <a:lnTo>
                  <a:pt x="10061283" y="88900"/>
                </a:lnTo>
                <a:lnTo>
                  <a:pt x="9967074" y="88900"/>
                </a:lnTo>
                <a:lnTo>
                  <a:pt x="9872764" y="76200"/>
                </a:lnTo>
                <a:lnTo>
                  <a:pt x="9778352" y="76200"/>
                </a:lnTo>
                <a:lnTo>
                  <a:pt x="9683826" y="63500"/>
                </a:lnTo>
                <a:lnTo>
                  <a:pt x="9589198" y="63500"/>
                </a:lnTo>
                <a:lnTo>
                  <a:pt x="9494456" y="50800"/>
                </a:lnTo>
                <a:lnTo>
                  <a:pt x="9399613" y="50800"/>
                </a:lnTo>
                <a:lnTo>
                  <a:pt x="9304680" y="38100"/>
                </a:lnTo>
                <a:lnTo>
                  <a:pt x="9114485" y="38100"/>
                </a:lnTo>
                <a:lnTo>
                  <a:pt x="9019235" y="25400"/>
                </a:lnTo>
                <a:lnTo>
                  <a:pt x="8828456" y="25400"/>
                </a:lnTo>
                <a:lnTo>
                  <a:pt x="8732914" y="12700"/>
                </a:lnTo>
                <a:lnTo>
                  <a:pt x="8349805" y="12700"/>
                </a:lnTo>
                <a:lnTo>
                  <a:pt x="8253806" y="0"/>
                </a:lnTo>
                <a:lnTo>
                  <a:pt x="7094918" y="0"/>
                </a:lnTo>
                <a:lnTo>
                  <a:pt x="6997814" y="12700"/>
                </a:lnTo>
                <a:lnTo>
                  <a:pt x="6608610" y="12700"/>
                </a:lnTo>
                <a:lnTo>
                  <a:pt x="6511125" y="25400"/>
                </a:lnTo>
                <a:lnTo>
                  <a:pt x="6315938" y="25400"/>
                </a:lnTo>
                <a:lnTo>
                  <a:pt x="6218250" y="38100"/>
                </a:lnTo>
                <a:lnTo>
                  <a:pt x="6120473" y="38100"/>
                </a:lnTo>
                <a:lnTo>
                  <a:pt x="6022645" y="50800"/>
                </a:lnTo>
                <a:lnTo>
                  <a:pt x="5924740" y="50800"/>
                </a:lnTo>
                <a:lnTo>
                  <a:pt x="5826760" y="63500"/>
                </a:lnTo>
                <a:lnTo>
                  <a:pt x="5728728" y="63500"/>
                </a:lnTo>
                <a:lnTo>
                  <a:pt x="5630634" y="76200"/>
                </a:lnTo>
                <a:lnTo>
                  <a:pt x="5532463" y="76200"/>
                </a:lnTo>
                <a:lnTo>
                  <a:pt x="5434241" y="88900"/>
                </a:lnTo>
                <a:lnTo>
                  <a:pt x="5335956" y="88900"/>
                </a:lnTo>
                <a:lnTo>
                  <a:pt x="5139207" y="114300"/>
                </a:lnTo>
                <a:lnTo>
                  <a:pt x="5040744" y="114300"/>
                </a:lnTo>
                <a:lnTo>
                  <a:pt x="4843640" y="139700"/>
                </a:lnTo>
                <a:lnTo>
                  <a:pt x="4745012" y="139700"/>
                </a:lnTo>
                <a:lnTo>
                  <a:pt x="4251058" y="203200"/>
                </a:lnTo>
                <a:lnTo>
                  <a:pt x="4152112" y="203200"/>
                </a:lnTo>
                <a:lnTo>
                  <a:pt x="3656711" y="266700"/>
                </a:lnTo>
                <a:lnTo>
                  <a:pt x="3554476" y="292100"/>
                </a:lnTo>
                <a:lnTo>
                  <a:pt x="3503384" y="292100"/>
                </a:lnTo>
                <a:lnTo>
                  <a:pt x="3452330" y="304800"/>
                </a:lnTo>
                <a:lnTo>
                  <a:pt x="3401288" y="304800"/>
                </a:lnTo>
                <a:lnTo>
                  <a:pt x="3350272" y="317500"/>
                </a:lnTo>
                <a:lnTo>
                  <a:pt x="3299295" y="317500"/>
                </a:lnTo>
                <a:lnTo>
                  <a:pt x="3248329" y="330200"/>
                </a:lnTo>
                <a:lnTo>
                  <a:pt x="3197390" y="330200"/>
                </a:lnTo>
                <a:lnTo>
                  <a:pt x="3095587" y="355600"/>
                </a:lnTo>
                <a:lnTo>
                  <a:pt x="3044723" y="355600"/>
                </a:lnTo>
                <a:lnTo>
                  <a:pt x="2993885" y="368300"/>
                </a:lnTo>
                <a:lnTo>
                  <a:pt x="2943072" y="368300"/>
                </a:lnTo>
                <a:lnTo>
                  <a:pt x="2841536" y="393700"/>
                </a:lnTo>
                <a:lnTo>
                  <a:pt x="2790799" y="393700"/>
                </a:lnTo>
                <a:lnTo>
                  <a:pt x="2740088" y="406400"/>
                </a:lnTo>
                <a:lnTo>
                  <a:pt x="2689415" y="406400"/>
                </a:lnTo>
                <a:lnTo>
                  <a:pt x="2588145" y="431800"/>
                </a:lnTo>
                <a:lnTo>
                  <a:pt x="2537549" y="431800"/>
                </a:lnTo>
                <a:lnTo>
                  <a:pt x="2436444" y="457200"/>
                </a:lnTo>
                <a:lnTo>
                  <a:pt x="2385936" y="457200"/>
                </a:lnTo>
                <a:lnTo>
                  <a:pt x="2284996" y="482600"/>
                </a:lnTo>
                <a:lnTo>
                  <a:pt x="2234577" y="482600"/>
                </a:lnTo>
                <a:lnTo>
                  <a:pt x="2133816" y="508000"/>
                </a:lnTo>
                <a:lnTo>
                  <a:pt x="2083485" y="508000"/>
                </a:lnTo>
                <a:lnTo>
                  <a:pt x="1982914" y="533400"/>
                </a:lnTo>
                <a:lnTo>
                  <a:pt x="1932673" y="533400"/>
                </a:lnTo>
                <a:lnTo>
                  <a:pt x="1782127" y="571500"/>
                </a:lnTo>
                <a:lnTo>
                  <a:pt x="1732013" y="571500"/>
                </a:lnTo>
                <a:lnTo>
                  <a:pt x="1631886" y="596900"/>
                </a:lnTo>
                <a:lnTo>
                  <a:pt x="1581861" y="596900"/>
                </a:lnTo>
                <a:lnTo>
                  <a:pt x="1382115" y="647700"/>
                </a:lnTo>
                <a:lnTo>
                  <a:pt x="1332268" y="647700"/>
                </a:lnTo>
                <a:lnTo>
                  <a:pt x="1182903" y="685800"/>
                </a:lnTo>
                <a:lnTo>
                  <a:pt x="1133195" y="685800"/>
                </a:lnTo>
                <a:lnTo>
                  <a:pt x="934681" y="736600"/>
                </a:lnTo>
                <a:lnTo>
                  <a:pt x="885139" y="736600"/>
                </a:lnTo>
                <a:lnTo>
                  <a:pt x="637984" y="800100"/>
                </a:lnTo>
                <a:lnTo>
                  <a:pt x="588670" y="800100"/>
                </a:lnTo>
                <a:lnTo>
                  <a:pt x="195491" y="901700"/>
                </a:lnTo>
                <a:lnTo>
                  <a:pt x="146519" y="901700"/>
                </a:lnTo>
                <a:lnTo>
                  <a:pt x="0" y="939800"/>
                </a:lnTo>
                <a:lnTo>
                  <a:pt x="0" y="1016000"/>
                </a:lnTo>
                <a:lnTo>
                  <a:pt x="147840" y="977900"/>
                </a:lnTo>
                <a:lnTo>
                  <a:pt x="196634" y="977900"/>
                </a:lnTo>
                <a:lnTo>
                  <a:pt x="392125" y="927100"/>
                </a:lnTo>
                <a:lnTo>
                  <a:pt x="441071" y="927100"/>
                </a:lnTo>
                <a:lnTo>
                  <a:pt x="637184" y="876300"/>
                </a:lnTo>
                <a:lnTo>
                  <a:pt x="686295" y="876300"/>
                </a:lnTo>
                <a:lnTo>
                  <a:pt x="833818" y="838200"/>
                </a:lnTo>
                <a:lnTo>
                  <a:pt x="883056" y="838200"/>
                </a:lnTo>
                <a:lnTo>
                  <a:pt x="1030960" y="800100"/>
                </a:lnTo>
                <a:lnTo>
                  <a:pt x="1080338" y="800100"/>
                </a:lnTo>
                <a:lnTo>
                  <a:pt x="1179169" y="774700"/>
                </a:lnTo>
                <a:lnTo>
                  <a:pt x="1228636" y="774700"/>
                </a:lnTo>
                <a:lnTo>
                  <a:pt x="1377226" y="736600"/>
                </a:lnTo>
                <a:lnTo>
                  <a:pt x="1426819" y="736600"/>
                </a:lnTo>
                <a:lnTo>
                  <a:pt x="1542186" y="711200"/>
                </a:lnTo>
                <a:lnTo>
                  <a:pt x="1657477" y="698500"/>
                </a:lnTo>
                <a:lnTo>
                  <a:pt x="1772716" y="673100"/>
                </a:lnTo>
                <a:lnTo>
                  <a:pt x="1887880" y="660400"/>
                </a:lnTo>
                <a:lnTo>
                  <a:pt x="2002980" y="635000"/>
                </a:lnTo>
                <a:lnTo>
                  <a:pt x="2118017" y="622300"/>
                </a:lnTo>
                <a:lnTo>
                  <a:pt x="2232977" y="596900"/>
                </a:lnTo>
                <a:lnTo>
                  <a:pt x="2577414" y="558800"/>
                </a:lnTo>
                <a:lnTo>
                  <a:pt x="2692082" y="533400"/>
                </a:lnTo>
                <a:lnTo>
                  <a:pt x="3947896" y="393700"/>
                </a:lnTo>
                <a:lnTo>
                  <a:pt x="4061523" y="393700"/>
                </a:lnTo>
                <a:lnTo>
                  <a:pt x="4401832" y="355600"/>
                </a:lnTo>
                <a:lnTo>
                  <a:pt x="4515066" y="355600"/>
                </a:lnTo>
                <a:lnTo>
                  <a:pt x="4628210" y="342900"/>
                </a:lnTo>
                <a:lnTo>
                  <a:pt x="4741240" y="342900"/>
                </a:lnTo>
                <a:lnTo>
                  <a:pt x="4854168" y="330200"/>
                </a:lnTo>
                <a:lnTo>
                  <a:pt x="4966995" y="330200"/>
                </a:lnTo>
                <a:lnTo>
                  <a:pt x="5079708" y="317500"/>
                </a:lnTo>
                <a:lnTo>
                  <a:pt x="5192319" y="317500"/>
                </a:lnTo>
                <a:lnTo>
                  <a:pt x="5304815" y="304800"/>
                </a:lnTo>
                <a:lnTo>
                  <a:pt x="5529465" y="304800"/>
                </a:lnTo>
                <a:lnTo>
                  <a:pt x="5641619" y="292100"/>
                </a:lnTo>
                <a:lnTo>
                  <a:pt x="5977394" y="292100"/>
                </a:lnTo>
                <a:lnTo>
                  <a:pt x="6089078" y="279400"/>
                </a:lnTo>
                <a:lnTo>
                  <a:pt x="7198969" y="279400"/>
                </a:lnTo>
                <a:lnTo>
                  <a:pt x="7309244" y="292100"/>
                </a:lnTo>
                <a:lnTo>
                  <a:pt x="7639190" y="292100"/>
                </a:lnTo>
                <a:lnTo>
                  <a:pt x="7748892" y="304800"/>
                </a:lnTo>
                <a:lnTo>
                  <a:pt x="7967866" y="304800"/>
                </a:lnTo>
                <a:lnTo>
                  <a:pt x="8077136" y="317500"/>
                </a:lnTo>
                <a:lnTo>
                  <a:pt x="8186255" y="317500"/>
                </a:lnTo>
                <a:lnTo>
                  <a:pt x="8295221" y="330200"/>
                </a:lnTo>
                <a:lnTo>
                  <a:pt x="8404034" y="330200"/>
                </a:lnTo>
                <a:lnTo>
                  <a:pt x="8512696" y="342900"/>
                </a:lnTo>
                <a:lnTo>
                  <a:pt x="8621204" y="342900"/>
                </a:lnTo>
                <a:lnTo>
                  <a:pt x="8837765" y="368300"/>
                </a:lnTo>
                <a:lnTo>
                  <a:pt x="8945804" y="368300"/>
                </a:lnTo>
                <a:lnTo>
                  <a:pt x="9161399" y="393700"/>
                </a:lnTo>
                <a:lnTo>
                  <a:pt x="9268955" y="393700"/>
                </a:lnTo>
                <a:lnTo>
                  <a:pt x="9910775" y="469900"/>
                </a:lnTo>
                <a:lnTo>
                  <a:pt x="10017150" y="469900"/>
                </a:lnTo>
                <a:lnTo>
                  <a:pt x="10335222" y="508000"/>
                </a:lnTo>
                <a:lnTo>
                  <a:pt x="10440886" y="533400"/>
                </a:lnTo>
                <a:lnTo>
                  <a:pt x="10966488" y="596900"/>
                </a:lnTo>
                <a:lnTo>
                  <a:pt x="11071047" y="622300"/>
                </a:lnTo>
                <a:lnTo>
                  <a:pt x="11383594" y="660400"/>
                </a:lnTo>
                <a:lnTo>
                  <a:pt x="11487391" y="685800"/>
                </a:lnTo>
                <a:lnTo>
                  <a:pt x="11590998" y="698500"/>
                </a:lnTo>
                <a:lnTo>
                  <a:pt x="11694401" y="723900"/>
                </a:lnTo>
                <a:lnTo>
                  <a:pt x="11900624" y="749300"/>
                </a:lnTo>
                <a:lnTo>
                  <a:pt x="12003430" y="774700"/>
                </a:lnTo>
                <a:lnTo>
                  <a:pt x="12106034" y="787400"/>
                </a:lnTo>
                <a:lnTo>
                  <a:pt x="12208434" y="812800"/>
                </a:lnTo>
                <a:lnTo>
                  <a:pt x="12310631" y="825500"/>
                </a:lnTo>
                <a:lnTo>
                  <a:pt x="12514402" y="876300"/>
                </a:lnTo>
                <a:lnTo>
                  <a:pt x="12615977" y="889000"/>
                </a:lnTo>
                <a:lnTo>
                  <a:pt x="12818478" y="939800"/>
                </a:lnTo>
                <a:lnTo>
                  <a:pt x="12919418" y="952500"/>
                </a:lnTo>
                <a:lnTo>
                  <a:pt x="13320979" y="1054100"/>
                </a:lnTo>
                <a:lnTo>
                  <a:pt x="13420827" y="1066800"/>
                </a:lnTo>
                <a:lnTo>
                  <a:pt x="14601127" y="1371600"/>
                </a:lnTo>
                <a:lnTo>
                  <a:pt x="14697964" y="1409700"/>
                </a:lnTo>
                <a:lnTo>
                  <a:pt x="15082850" y="1511300"/>
                </a:lnTo>
                <a:lnTo>
                  <a:pt x="15178469" y="1549400"/>
                </a:lnTo>
                <a:lnTo>
                  <a:pt x="15368931" y="1600200"/>
                </a:lnTo>
                <a:lnTo>
                  <a:pt x="15463787" y="1638300"/>
                </a:lnTo>
                <a:lnTo>
                  <a:pt x="15652738" y="1689100"/>
                </a:lnTo>
                <a:lnTo>
                  <a:pt x="15746832" y="1727200"/>
                </a:lnTo>
                <a:lnTo>
                  <a:pt x="15840659" y="1752600"/>
                </a:lnTo>
                <a:lnTo>
                  <a:pt x="15934233" y="1790700"/>
                </a:lnTo>
                <a:lnTo>
                  <a:pt x="16027553" y="1816100"/>
                </a:lnTo>
                <a:lnTo>
                  <a:pt x="16120606" y="1854200"/>
                </a:lnTo>
                <a:lnTo>
                  <a:pt x="16213392" y="1879600"/>
                </a:lnTo>
                <a:lnTo>
                  <a:pt x="16305911" y="1917700"/>
                </a:lnTo>
                <a:lnTo>
                  <a:pt x="16398164" y="1943100"/>
                </a:lnTo>
                <a:lnTo>
                  <a:pt x="16490150" y="1981200"/>
                </a:lnTo>
                <a:lnTo>
                  <a:pt x="16581870" y="2006600"/>
                </a:lnTo>
                <a:lnTo>
                  <a:pt x="16764496" y="2082800"/>
                </a:lnTo>
                <a:lnTo>
                  <a:pt x="16855390" y="2108200"/>
                </a:lnTo>
                <a:lnTo>
                  <a:pt x="17126433" y="2222500"/>
                </a:lnTo>
                <a:lnTo>
                  <a:pt x="17216222" y="2247900"/>
                </a:lnTo>
                <a:lnTo>
                  <a:pt x="17483900" y="2362200"/>
                </a:lnTo>
                <a:lnTo>
                  <a:pt x="17572559" y="2387600"/>
                </a:lnTo>
                <a:lnTo>
                  <a:pt x="17924298" y="2540000"/>
                </a:lnTo>
                <a:lnTo>
                  <a:pt x="19034583" y="3035300"/>
                </a:lnTo>
                <a:lnTo>
                  <a:pt x="19117857" y="3086100"/>
                </a:lnTo>
                <a:lnTo>
                  <a:pt x="19447764" y="3238500"/>
                </a:lnTo>
                <a:lnTo>
                  <a:pt x="19529438" y="3289300"/>
                </a:lnTo>
                <a:lnTo>
                  <a:pt x="19691846" y="3365500"/>
                </a:lnTo>
                <a:lnTo>
                  <a:pt x="19772554" y="3416300"/>
                </a:lnTo>
                <a:lnTo>
                  <a:pt x="19933019" y="3492500"/>
                </a:lnTo>
                <a:lnTo>
                  <a:pt x="20012749" y="3543300"/>
                </a:lnTo>
                <a:lnTo>
                  <a:pt x="20092162" y="3581400"/>
                </a:lnTo>
                <a:lnTo>
                  <a:pt x="20104088" y="3581400"/>
                </a:lnTo>
                <a:lnTo>
                  <a:pt x="20104088" y="2679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>
            <a:spLocks/>
          </p:cNvSpPr>
          <p:nvPr/>
        </p:nvSpPr>
        <p:spPr>
          <a:xfrm>
            <a:off x="7004050" y="2378075"/>
            <a:ext cx="12192000" cy="41562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3300" b="0" i="0">
                <a:solidFill>
                  <a:srgbClr val="005D5D"/>
                </a:solidFill>
                <a:latin typeface="DINPro-Medium"/>
                <a:ea typeface="+mj-ea"/>
                <a:cs typeface="DINPro-Medium"/>
              </a:defRPr>
            </a:lvl1pPr>
          </a:lstStyle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>
                <a:solidFill>
                  <a:srgbClr val="FFFFFF"/>
                </a:solidFill>
              </a:rPr>
              <a:t>1. </a:t>
            </a:r>
            <a:r>
              <a:rPr lang="es-ES" sz="2800" b="1" spc="250" dirty="0" smtClean="0">
                <a:solidFill>
                  <a:srgbClr val="FFFFFF"/>
                </a:solidFill>
              </a:rPr>
              <a:t>Los objetivos de los ARIA</a:t>
            </a:r>
            <a:endParaRPr lang="es-ES" sz="2800" b="1" spc="250" dirty="0">
              <a:solidFill>
                <a:srgbClr val="FFFFFF"/>
              </a:solidFill>
            </a:endParaRPr>
          </a:p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 smtClean="0">
                <a:solidFill>
                  <a:srgbClr val="FFFFFF"/>
                </a:solidFill>
              </a:rPr>
              <a:t>2</a:t>
            </a:r>
            <a:r>
              <a:rPr lang="es-ES" sz="2800" b="1" spc="250" dirty="0">
                <a:solidFill>
                  <a:srgbClr val="FFFFFF"/>
                </a:solidFill>
              </a:rPr>
              <a:t>. </a:t>
            </a:r>
            <a:r>
              <a:rPr lang="es-ES" sz="2800" b="1" spc="250" dirty="0" smtClean="0">
                <a:solidFill>
                  <a:srgbClr val="FFFFFF"/>
                </a:solidFill>
              </a:rPr>
              <a:t>Nuevas categorías de los premios </a:t>
            </a:r>
            <a:endParaRPr lang="es-ES" sz="2800" b="1" spc="250" dirty="0">
              <a:solidFill>
                <a:srgbClr val="FFFFFF"/>
              </a:solidFill>
            </a:endParaRPr>
          </a:p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 smtClean="0">
                <a:solidFill>
                  <a:srgbClr val="FFFFFF"/>
                </a:solidFill>
              </a:rPr>
              <a:t>3</a:t>
            </a:r>
            <a:r>
              <a:rPr lang="es-ES" sz="2800" b="1" spc="250" dirty="0">
                <a:solidFill>
                  <a:srgbClr val="FFFFFF"/>
                </a:solidFill>
              </a:rPr>
              <a:t>. </a:t>
            </a:r>
            <a:r>
              <a:rPr lang="es-ES" sz="2800" b="1" spc="250" dirty="0" smtClean="0">
                <a:solidFill>
                  <a:srgbClr val="FFFFFF"/>
                </a:solidFill>
              </a:rPr>
              <a:t>Cronograma de los ARIA 2023</a:t>
            </a:r>
            <a:endParaRPr lang="es-ES" sz="2800" b="1" spc="250" dirty="0">
              <a:solidFill>
                <a:srgbClr val="FFFFFF"/>
              </a:solidFill>
            </a:endParaRPr>
          </a:p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>
                <a:solidFill>
                  <a:srgbClr val="FFFFFF"/>
                </a:solidFill>
              </a:rPr>
              <a:t>4</a:t>
            </a:r>
            <a:r>
              <a:rPr lang="es-ES" sz="2800" b="1" spc="250" dirty="0" smtClean="0">
                <a:solidFill>
                  <a:srgbClr val="FFFFFF"/>
                </a:solidFill>
              </a:rPr>
              <a:t>. Información disponible</a:t>
            </a:r>
          </a:p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 smtClean="0">
                <a:solidFill>
                  <a:srgbClr val="FFFFFF"/>
                </a:solidFill>
              </a:rPr>
              <a:t>5. Criterios de evaluación</a:t>
            </a:r>
          </a:p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>
                <a:solidFill>
                  <a:srgbClr val="FFFFFF"/>
                </a:solidFill>
              </a:rPr>
              <a:t>6. Consejos para tener una solicitud exitosa. ¿Qué </a:t>
            </a:r>
            <a:r>
              <a:rPr lang="es-ES" sz="2800" b="1" spc="250" dirty="0" smtClean="0">
                <a:solidFill>
                  <a:srgbClr val="FFFFFF"/>
                </a:solidFill>
              </a:rPr>
              <a:t>hacer?</a:t>
            </a:r>
            <a:endParaRPr lang="es-ES" sz="2800" b="1" spc="250" dirty="0">
              <a:solidFill>
                <a:srgbClr val="FFFFFF"/>
              </a:solidFill>
            </a:endParaRPr>
          </a:p>
          <a:p>
            <a:pPr marL="12700" marR="5080" indent="-12700" algn="just">
              <a:lnSpc>
                <a:spcPct val="118400"/>
              </a:lnSpc>
              <a:spcBef>
                <a:spcPts val="90"/>
              </a:spcBef>
              <a:tabLst>
                <a:tab pos="1616710" algn="l"/>
                <a:tab pos="3825875" algn="l"/>
                <a:tab pos="5090795" algn="l"/>
                <a:tab pos="6924040" algn="l"/>
                <a:tab pos="8522970" algn="l"/>
                <a:tab pos="9457055" algn="l"/>
              </a:tabLst>
            </a:pPr>
            <a:r>
              <a:rPr lang="es-ES" sz="2800" b="1" spc="250" dirty="0" smtClean="0">
                <a:solidFill>
                  <a:srgbClr val="FFFFFF"/>
                </a:solidFill>
              </a:rPr>
              <a:t>7</a:t>
            </a:r>
            <a:r>
              <a:rPr lang="es-ES" sz="2800" b="1" spc="250" dirty="0">
                <a:solidFill>
                  <a:srgbClr val="FFFFFF"/>
                </a:solidFill>
              </a:rPr>
              <a:t>. Consejos para tener una solicitud exitosa. ¡Qué no hacer!</a:t>
            </a:r>
            <a:br>
              <a:rPr lang="es-ES" sz="2800" b="1" spc="250" dirty="0">
                <a:solidFill>
                  <a:srgbClr val="FFFFFF"/>
                </a:solidFill>
              </a:rPr>
            </a:br>
            <a:r>
              <a:rPr lang="es-ES" sz="2800" b="1" spc="250" dirty="0" smtClean="0">
                <a:solidFill>
                  <a:srgbClr val="FFFFFF"/>
                </a:solidFill>
              </a:rPr>
              <a:t>8</a:t>
            </a:r>
            <a:r>
              <a:rPr lang="es-ES" sz="2800" b="1" spc="250" dirty="0">
                <a:solidFill>
                  <a:srgbClr val="FFFFFF"/>
                </a:solidFill>
              </a:rPr>
              <a:t>. ¿Por qué es bueno participar en los ARIA 2023?</a:t>
            </a:r>
            <a:endParaRPr lang="es-ES" sz="2800" b="1" spc="25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o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7E4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1933</TotalTime>
  <Words>2262</Words>
  <Application>Microsoft Office PowerPoint</Application>
  <PresentationFormat>Personalizado</PresentationFormat>
  <Paragraphs>273</Paragraphs>
  <Slides>21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MS PGothic</vt:lpstr>
      <vt:lpstr>Arial</vt:lpstr>
      <vt:lpstr>Calibri</vt:lpstr>
      <vt:lpstr>Courier New</vt:lpstr>
      <vt:lpstr>DINPro-Medium</vt:lpstr>
      <vt:lpstr>DINPro-Regular</vt:lpstr>
      <vt:lpstr>Helvetica</vt:lpstr>
      <vt:lpstr>Wingdings</vt:lpstr>
      <vt:lpstr>Office Theme</vt:lpstr>
      <vt:lpstr>RED PAC  Agriculture and Rural Inspiration Awards ARIA 2023</vt:lpstr>
      <vt:lpstr>ÍNDICE</vt:lpstr>
      <vt:lpstr>1. ¿Qué es la RED PAC y para qué sirve?</vt:lpstr>
      <vt:lpstr>1.2 Objetivos </vt:lpstr>
      <vt:lpstr>1.3 Funciones y tareas</vt:lpstr>
      <vt:lpstr>1.4 Temáticas prioritarias</vt:lpstr>
      <vt:lpstr>2. La RED PAC en el territorio: Programa de Antenas Territoriales</vt:lpstr>
      <vt:lpstr>2.2 Actividades realizadas</vt:lpstr>
      <vt:lpstr>Índice: Agricultural and Rural Inspiration Awards ARIA 2023</vt:lpstr>
      <vt:lpstr>Presentación del nuevo nombre, logo y lema</vt:lpstr>
      <vt:lpstr>1. Los objetivos de los ARIA</vt:lpstr>
      <vt:lpstr>2. Nuevas categorías/temáticas</vt:lpstr>
      <vt:lpstr>3. Cronograma de los ARIA 2023</vt:lpstr>
      <vt:lpstr>4. Información disponible</vt:lpstr>
      <vt:lpstr>5. Criterios de evaluación</vt:lpstr>
      <vt:lpstr>5. Se tendrá en cuenta para la evaluación</vt:lpstr>
      <vt:lpstr>6. Consejos para tener una solicitud exitosa. ¿Qué hacer? </vt:lpstr>
      <vt:lpstr>6. Consejos para tener una solicitud exitosa. ¿Qué hacer? </vt:lpstr>
      <vt:lpstr>7. Consejos para tener una solicitud exitosa. ¡Qué no hacer! </vt:lpstr>
      <vt:lpstr>8. ¿Por qué es bueno participar en los ARIA 2023?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PERUM EXCEATIUNTEM VERE VERORI AUTIR PARCIO BEARUM VOLUPTATIS RURAL.</dc:title>
  <dc:creator>Argibay Aranda, David</dc:creator>
  <cp:lastModifiedBy>Argibay Aranda, David</cp:lastModifiedBy>
  <cp:revision>261</cp:revision>
  <dcterms:created xsi:type="dcterms:W3CDTF">2023-04-03T13:40:38Z</dcterms:created>
  <dcterms:modified xsi:type="dcterms:W3CDTF">2023-05-30T13:51:29Z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2023-04-03T00:00:00Z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2023-04-03T00:00:00Z</vt:filetime>
  </property>
  <property fmtid="{D5CDD505-2E9C-101B-9397-08002B2CF9AE}" pid="5" name="Producer">
    <vt:lpwstr>Adobe PDF Library 17.0</vt:lpwstr>
  </property>
</Properties>
</file>